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1" r:id="rId5"/>
    <p:sldMasterId id="2147483675" r:id="rId6"/>
  </p:sldMasterIdLst>
  <p:notesMasterIdLst>
    <p:notesMasterId r:id="rId28"/>
  </p:notesMasterIdLst>
  <p:sldIdLst>
    <p:sldId id="256" r:id="rId7"/>
    <p:sldId id="284" r:id="rId8"/>
    <p:sldId id="285" r:id="rId9"/>
    <p:sldId id="286" r:id="rId10"/>
    <p:sldId id="304" r:id="rId11"/>
    <p:sldId id="305" r:id="rId12"/>
    <p:sldId id="269" r:id="rId13"/>
    <p:sldId id="292" r:id="rId14"/>
    <p:sldId id="325" r:id="rId15"/>
    <p:sldId id="318" r:id="rId16"/>
    <p:sldId id="319" r:id="rId17"/>
    <p:sldId id="320" r:id="rId18"/>
    <p:sldId id="321" r:id="rId19"/>
    <p:sldId id="317" r:id="rId20"/>
    <p:sldId id="322" r:id="rId21"/>
    <p:sldId id="324" r:id="rId22"/>
    <p:sldId id="316" r:id="rId23"/>
    <p:sldId id="326" r:id="rId24"/>
    <p:sldId id="327" r:id="rId25"/>
    <p:sldId id="298" r:id="rId26"/>
    <p:sldId id="312" r:id="rId27"/>
  </p:sldIdLst>
  <p:sldSz cx="10080625" cy="7559675"/>
  <p:notesSz cx="9356725" cy="7053263"/>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p15:clr>
            <a:srgbClr val="A4A3A4"/>
          </p15:clr>
        </p15:guide>
        <p15:guide id="2" pos="3175">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Beer, Chris" initials="DC" lastIdx="0" clrIdx="0">
    <p:extLst>
      <p:ext uri="{19B8F6BF-5375-455C-9EA6-DF929625EA0E}">
        <p15:presenceInfo xmlns:p15="http://schemas.microsoft.com/office/powerpoint/2012/main" userId="S-1-5-21-1060284298-436374069-1708537768-40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910" autoAdjust="0"/>
  </p:normalViewPr>
  <p:slideViewPr>
    <p:cSldViewPr snapToGrid="0" snapToObjects="1">
      <p:cViewPr varScale="1">
        <p:scale>
          <a:sx n="78" d="100"/>
          <a:sy n="78" d="100"/>
        </p:scale>
        <p:origin x="1536" y="84"/>
      </p:cViewPr>
      <p:guideLst>
        <p:guide orient="horz" pos="2381"/>
        <p:guide pos="3175"/>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7" name="PlaceHolder 1"/>
          <p:cNvSpPr>
            <a:spLocks noGrp="1"/>
          </p:cNvSpPr>
          <p:nvPr>
            <p:ph type="body"/>
          </p:nvPr>
        </p:nvSpPr>
        <p:spPr>
          <a:xfrm>
            <a:off x="756000" y="5078520"/>
            <a:ext cx="6047640" cy="4811040"/>
          </a:xfrm>
          <a:prstGeom prst="rect">
            <a:avLst/>
          </a:prstGeom>
        </p:spPr>
        <p:txBody>
          <a:bodyPr lIns="0" tIns="0" rIns="0" bIns="0"/>
          <a:lstStyle/>
          <a:p>
            <a:r>
              <a:rPr lang="fr-FR" sz="2000">
                <a:latin typeface="Arial"/>
              </a:rPr>
              <a:t>Click to edit the notes format</a:t>
            </a:r>
            <a:endParaRPr/>
          </a:p>
        </p:txBody>
      </p:sp>
      <p:sp>
        <p:nvSpPr>
          <p:cNvPr id="158" name="PlaceHolder 2"/>
          <p:cNvSpPr>
            <a:spLocks noGrp="1"/>
          </p:cNvSpPr>
          <p:nvPr>
            <p:ph type="hdr"/>
          </p:nvPr>
        </p:nvSpPr>
        <p:spPr>
          <a:xfrm>
            <a:off x="0" y="0"/>
            <a:ext cx="3280680" cy="534240"/>
          </a:xfrm>
          <a:prstGeom prst="rect">
            <a:avLst/>
          </a:prstGeom>
        </p:spPr>
        <p:txBody>
          <a:bodyPr lIns="0" tIns="0" rIns="0" bIns="0"/>
          <a:lstStyle/>
          <a:p>
            <a:r>
              <a:rPr lang="fr-FR" sz="1400">
                <a:latin typeface="Times New Roman"/>
              </a:rPr>
              <a:t>&lt;header&gt;</a:t>
            </a:r>
            <a:endParaRPr/>
          </a:p>
        </p:txBody>
      </p:sp>
      <p:sp>
        <p:nvSpPr>
          <p:cNvPr id="159" name="PlaceHolder 3"/>
          <p:cNvSpPr>
            <a:spLocks noGrp="1"/>
          </p:cNvSpPr>
          <p:nvPr>
            <p:ph type="dt"/>
          </p:nvPr>
        </p:nvSpPr>
        <p:spPr>
          <a:xfrm>
            <a:off x="4278960" y="0"/>
            <a:ext cx="3280680" cy="534240"/>
          </a:xfrm>
          <a:prstGeom prst="rect">
            <a:avLst/>
          </a:prstGeom>
        </p:spPr>
        <p:txBody>
          <a:bodyPr lIns="0" tIns="0" rIns="0" bIns="0"/>
          <a:lstStyle/>
          <a:p>
            <a:pPr algn="r"/>
            <a:r>
              <a:rPr lang="fr-FR" sz="1400">
                <a:latin typeface="Times New Roman"/>
              </a:rPr>
              <a:t>&lt;date/time&gt;</a:t>
            </a:r>
            <a:endParaRPr/>
          </a:p>
        </p:txBody>
      </p:sp>
      <p:sp>
        <p:nvSpPr>
          <p:cNvPr id="160" name="PlaceHolder 4"/>
          <p:cNvSpPr>
            <a:spLocks noGrp="1"/>
          </p:cNvSpPr>
          <p:nvPr>
            <p:ph type="ftr"/>
          </p:nvPr>
        </p:nvSpPr>
        <p:spPr>
          <a:xfrm>
            <a:off x="0" y="10157400"/>
            <a:ext cx="3280680" cy="534240"/>
          </a:xfrm>
          <a:prstGeom prst="rect">
            <a:avLst/>
          </a:prstGeom>
        </p:spPr>
        <p:txBody>
          <a:bodyPr lIns="0" tIns="0" rIns="0" bIns="0" anchor="b"/>
          <a:lstStyle/>
          <a:p>
            <a:r>
              <a:rPr lang="fr-FR" sz="1400">
                <a:latin typeface="Times New Roman"/>
              </a:rPr>
              <a:t>&lt;footer&gt;</a:t>
            </a:r>
            <a:endParaRPr/>
          </a:p>
        </p:txBody>
      </p:sp>
      <p:sp>
        <p:nvSpPr>
          <p:cNvPr id="161" name="PlaceHolder 5"/>
          <p:cNvSpPr>
            <a:spLocks noGrp="1"/>
          </p:cNvSpPr>
          <p:nvPr>
            <p:ph type="sldNum"/>
          </p:nvPr>
        </p:nvSpPr>
        <p:spPr>
          <a:xfrm>
            <a:off x="4278960" y="10157400"/>
            <a:ext cx="3280680" cy="534240"/>
          </a:xfrm>
          <a:prstGeom prst="rect">
            <a:avLst/>
          </a:prstGeom>
        </p:spPr>
        <p:txBody>
          <a:bodyPr lIns="0" tIns="0" rIns="0" bIns="0" anchor="b"/>
          <a:lstStyle/>
          <a:p>
            <a:pPr algn="r"/>
            <a:fld id="{AA9A78CF-ACB0-4A6F-8733-E06A00472022}" type="slidenum">
              <a:rPr lang="fr-FR" sz="1400">
                <a:latin typeface="Times New Roman"/>
              </a:rPr>
              <a:t>‹#›</a:t>
            </a:fld>
            <a:endParaRPr/>
          </a:p>
        </p:txBody>
      </p:sp>
    </p:spTree>
    <p:extLst>
      <p:ext uri="{BB962C8B-B14F-4D97-AF65-F5344CB8AC3E}">
        <p14:creationId xmlns:p14="http://schemas.microsoft.com/office/powerpoint/2010/main" val="2312890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CustomShape 1"/>
          <p:cNvSpPr/>
          <p:nvPr/>
        </p:nvSpPr>
        <p:spPr>
          <a:xfrm>
            <a:off x="5152320" y="7122240"/>
            <a:ext cx="3945960" cy="37368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r">
              <a:lnSpc>
                <a:spcPct val="93000"/>
              </a:lnSpc>
            </a:pPr>
            <a:fld id="{8683233D-5864-483D-82FA-99D8B55D1A73}" type="slidenum">
              <a:rPr lang="fr-FR" sz="1300" strike="noStrike">
                <a:solidFill>
                  <a:srgbClr val="000000"/>
                </a:solidFill>
                <a:latin typeface="Times New Roman"/>
                <a:ea typeface="+mn-ea"/>
              </a:rPr>
              <a:t>1</a:t>
            </a:fld>
            <a:endParaRPr/>
          </a:p>
        </p:txBody>
      </p:sp>
      <p:sp>
        <p:nvSpPr>
          <p:cNvPr id="288" name="PlaceHolder 2"/>
          <p:cNvSpPr>
            <a:spLocks noGrp="1"/>
          </p:cNvSpPr>
          <p:nvPr>
            <p:ph type="body"/>
          </p:nvPr>
        </p:nvSpPr>
        <p:spPr>
          <a:xfrm>
            <a:off x="909720" y="3561120"/>
            <a:ext cx="7281000" cy="3373920"/>
          </a:xfrm>
          <a:prstGeom prst="rect">
            <a:avLst/>
          </a:prstGeom>
        </p:spPr>
        <p:txBody>
          <a:bodyPr lIns="84240" tIns="42120" rIns="84240" bIns="42120" anchor="ctr"/>
          <a:lstStyle/>
          <a:p>
            <a:endParaRPr/>
          </a:p>
        </p:txBody>
      </p:sp>
    </p:spTree>
    <p:extLst>
      <p:ext uri="{BB962C8B-B14F-4D97-AF65-F5344CB8AC3E}">
        <p14:creationId xmlns:p14="http://schemas.microsoft.com/office/powerpoint/2010/main" val="1338647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90863" y="881063"/>
            <a:ext cx="3175000" cy="2381250"/>
          </a:xfrm>
          <a:prstGeom prst="rect">
            <a:avLst/>
          </a:prstGeom>
          <a:noFill/>
          <a:ln w="12700">
            <a:solidFill>
              <a:prstClr val="black"/>
            </a:solidFill>
          </a:ln>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dirty="0" err="1">
                <a:effectLst/>
                <a:latin typeface="Calibri" panose="020F0502020204030204" pitchFamily="34" charset="0"/>
                <a:ea typeface="Calibri" panose="020F0502020204030204" pitchFamily="34" charset="0"/>
                <a:cs typeface="Calibri" panose="020F0502020204030204" pitchFamily="34" charset="0"/>
              </a:rPr>
              <a:t>Latschbloder</a:t>
            </a:r>
            <a:r>
              <a:rPr lang="en-US" sz="1800" b="1" dirty="0">
                <a:effectLst/>
                <a:latin typeface="Calibri" panose="020F0502020204030204" pitchFamily="34" charset="0"/>
                <a:ea typeface="Calibri" panose="020F0502020204030204" pitchFamily="34" charset="0"/>
                <a:cs typeface="Calibri" panose="020F0502020204030204" pitchFamily="34" charset="0"/>
              </a:rPr>
              <a:t> station (2919 m </a:t>
            </a:r>
            <a:r>
              <a:rPr lang="en-US" sz="1800" b="1" dirty="0" err="1">
                <a:effectLst/>
                <a:latin typeface="Calibri" panose="020F0502020204030204" pitchFamily="34" charset="0"/>
                <a:ea typeface="Calibri" panose="020F0502020204030204" pitchFamily="34" charset="0"/>
                <a:cs typeface="Calibri" panose="020F0502020204030204" pitchFamily="34" charset="0"/>
              </a:rPr>
              <a:t>a.s.l</a:t>
            </a:r>
            <a:r>
              <a:rPr lang="en-US" sz="1800" b="1" dirty="0">
                <a:effectLst/>
                <a:latin typeface="Calibri" panose="020F0502020204030204" pitchFamily="34" charset="0"/>
                <a:ea typeface="Calibri" panose="020F0502020204030204" pitchFamily="34" charset="0"/>
                <a:cs typeface="Calibri" panose="020F0502020204030204" pitchFamily="34" charset="0"/>
              </a:rPr>
              <a:t>.)</a:t>
            </a:r>
            <a:r>
              <a:rPr lang="en-US" sz="1800" dirty="0">
                <a:effectLst/>
                <a:latin typeface="Calibri" panose="020F0502020204030204" pitchFamily="34" charset="0"/>
                <a:ea typeface="Calibri" panose="020F0502020204030204" pitchFamily="34" charset="0"/>
                <a:cs typeface="Calibri" panose="020F0502020204030204" pitchFamily="34" charset="0"/>
              </a:rPr>
              <a:t>: this autonomous site representative for the typical areas getting ice-free is now also equipped with the same snow temperature profile sensor as the other sites.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b="1" dirty="0" err="1">
                <a:effectLst/>
                <a:latin typeface="Calibri" panose="020F0502020204030204" pitchFamily="34" charset="0"/>
                <a:ea typeface="Calibri" panose="020F0502020204030204" pitchFamily="34" charset="0"/>
                <a:cs typeface="Calibri" panose="020F0502020204030204" pitchFamily="34" charset="0"/>
              </a:rPr>
              <a:t>Proviantdepot</a:t>
            </a:r>
            <a:r>
              <a:rPr lang="en-US" sz="1800" b="1" dirty="0">
                <a:effectLst/>
                <a:latin typeface="Calibri" panose="020F0502020204030204" pitchFamily="34" charset="0"/>
                <a:ea typeface="Calibri" panose="020F0502020204030204" pitchFamily="34" charset="0"/>
                <a:cs typeface="Calibri" panose="020F0502020204030204" pitchFamily="34" charset="0"/>
              </a:rPr>
              <a:t> station (2737 m </a:t>
            </a:r>
            <a:r>
              <a:rPr lang="en-US" sz="1800" b="1" dirty="0" err="1">
                <a:effectLst/>
                <a:latin typeface="Calibri" panose="020F0502020204030204" pitchFamily="34" charset="0"/>
                <a:ea typeface="Calibri" panose="020F0502020204030204" pitchFamily="34" charset="0"/>
                <a:cs typeface="Calibri" panose="020F0502020204030204" pitchFamily="34" charset="0"/>
              </a:rPr>
              <a:t>a.s.l</a:t>
            </a:r>
            <a:r>
              <a:rPr lang="en-US" sz="1800" b="1" dirty="0">
                <a:effectLst/>
                <a:latin typeface="Calibri" panose="020F0502020204030204" pitchFamily="34" charset="0"/>
                <a:ea typeface="Calibri" panose="020F0502020204030204" pitchFamily="34" charset="0"/>
                <a:cs typeface="Calibri" panose="020F0502020204030204" pitchFamily="34" charset="0"/>
              </a:rPr>
              <a:t>.)</a:t>
            </a:r>
            <a:r>
              <a:rPr lang="en-US" sz="1800" dirty="0">
                <a:effectLst/>
                <a:latin typeface="Calibri" panose="020F0502020204030204" pitchFamily="34" charset="0"/>
                <a:ea typeface="Calibri" panose="020F0502020204030204" pitchFamily="34" charset="0"/>
                <a:cs typeface="Calibri" panose="020F0502020204030204" pitchFamily="34" charset="0"/>
              </a:rPr>
              <a:t>: this entirely new autonomous site has been brought into operation in fall 2019. It comprises sensors for temperature, humidity, wind speed and direction, air pressure, precipitation, radiative fluxes (short- and longwave, up and down), surface temperature, snow depth, snow water equivalent, layered density and liquid water content (snow pack analyzer).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idx="10"/>
          </p:nvPr>
        </p:nvSpPr>
        <p:spPr/>
        <p:txBody>
          <a:bodyPr/>
          <a:lstStyle/>
          <a:p>
            <a:pPr algn="r"/>
            <a:fld id="{AA9A78CF-ACB0-4A6F-8733-E06A00472022}" type="slidenum">
              <a:rPr lang="fr-FR" sz="1400" smtClean="0">
                <a:latin typeface="Times New Roman"/>
              </a:rPr>
              <a:t>16</a:t>
            </a:fld>
            <a:endParaRPr lang="fr-FR"/>
          </a:p>
        </p:txBody>
      </p:sp>
    </p:spTree>
    <p:extLst>
      <p:ext uri="{BB962C8B-B14F-4D97-AF65-F5344CB8AC3E}">
        <p14:creationId xmlns:p14="http://schemas.microsoft.com/office/powerpoint/2010/main" val="2666768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90863" y="881063"/>
            <a:ext cx="3175000" cy="238125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AA9A78CF-ACB0-4A6F-8733-E06A00472022}" type="slidenum">
              <a:rPr lang="fr-FR" sz="1400" smtClean="0">
                <a:latin typeface="Times New Roman"/>
              </a:rPr>
              <a:t>17</a:t>
            </a:fld>
            <a:endParaRPr lang="fr-FR"/>
          </a:p>
        </p:txBody>
      </p:sp>
    </p:spTree>
    <p:extLst>
      <p:ext uri="{BB962C8B-B14F-4D97-AF65-F5344CB8AC3E}">
        <p14:creationId xmlns:p14="http://schemas.microsoft.com/office/powerpoint/2010/main" val="3105813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90863" y="881063"/>
            <a:ext cx="3175000" cy="238125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AA9A78CF-ACB0-4A6F-8733-E06A00472022}" type="slidenum">
              <a:rPr lang="fr-FR" sz="1400" smtClean="0">
                <a:latin typeface="Times New Roman"/>
              </a:rPr>
              <a:t>18</a:t>
            </a:fld>
            <a:endParaRPr lang="fr-FR"/>
          </a:p>
        </p:txBody>
      </p:sp>
    </p:spTree>
    <p:extLst>
      <p:ext uri="{BB962C8B-B14F-4D97-AF65-F5344CB8AC3E}">
        <p14:creationId xmlns:p14="http://schemas.microsoft.com/office/powerpoint/2010/main" val="3284632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90863" y="881063"/>
            <a:ext cx="3175000" cy="238125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AA9A78CF-ACB0-4A6F-8733-E06A00472022}" type="slidenum">
              <a:rPr lang="fr-FR" sz="1400" smtClean="0">
                <a:latin typeface="Times New Roman"/>
              </a:rPr>
              <a:t>19</a:t>
            </a:fld>
            <a:endParaRPr lang="fr-FR"/>
          </a:p>
        </p:txBody>
      </p:sp>
    </p:spTree>
    <p:extLst>
      <p:ext uri="{BB962C8B-B14F-4D97-AF65-F5344CB8AC3E}">
        <p14:creationId xmlns:p14="http://schemas.microsoft.com/office/powerpoint/2010/main" val="1038708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90863" y="881063"/>
            <a:ext cx="3175000" cy="238125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AA9A78CF-ACB0-4A6F-8733-E06A00472022}" type="slidenum">
              <a:rPr lang="fr-FR" sz="1400" smtClean="0">
                <a:latin typeface="Times New Roman"/>
              </a:rPr>
              <a:t>8</a:t>
            </a:fld>
            <a:endParaRPr lang="fr-FR"/>
          </a:p>
        </p:txBody>
      </p:sp>
    </p:spTree>
    <p:extLst>
      <p:ext uri="{BB962C8B-B14F-4D97-AF65-F5344CB8AC3E}">
        <p14:creationId xmlns:p14="http://schemas.microsoft.com/office/powerpoint/2010/main" val="2260185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90863" y="881063"/>
            <a:ext cx="3175000" cy="238125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AA9A78CF-ACB0-4A6F-8733-E06A00472022}" type="slidenum">
              <a:rPr lang="fr-FR" sz="1400" smtClean="0">
                <a:latin typeface="Times New Roman"/>
              </a:rPr>
              <a:t>9</a:t>
            </a:fld>
            <a:endParaRPr lang="fr-FR"/>
          </a:p>
        </p:txBody>
      </p:sp>
    </p:spTree>
    <p:extLst>
      <p:ext uri="{BB962C8B-B14F-4D97-AF65-F5344CB8AC3E}">
        <p14:creationId xmlns:p14="http://schemas.microsoft.com/office/powerpoint/2010/main" val="2952979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90863" y="881063"/>
            <a:ext cx="3175000" cy="238125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AA9A78CF-ACB0-4A6F-8733-E06A00472022}" type="slidenum">
              <a:rPr lang="fr-FR" sz="1400" smtClean="0">
                <a:latin typeface="Times New Roman"/>
              </a:rPr>
              <a:t>10</a:t>
            </a:fld>
            <a:endParaRPr lang="fr-FR"/>
          </a:p>
        </p:txBody>
      </p:sp>
    </p:spTree>
    <p:extLst>
      <p:ext uri="{BB962C8B-B14F-4D97-AF65-F5344CB8AC3E}">
        <p14:creationId xmlns:p14="http://schemas.microsoft.com/office/powerpoint/2010/main" val="1440544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90863" y="881063"/>
            <a:ext cx="3175000" cy="238125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AA9A78CF-ACB0-4A6F-8733-E06A00472022}" type="slidenum">
              <a:rPr lang="fr-FR" sz="1400" smtClean="0">
                <a:latin typeface="Times New Roman"/>
              </a:rPr>
              <a:t>11</a:t>
            </a:fld>
            <a:endParaRPr lang="fr-FR"/>
          </a:p>
        </p:txBody>
      </p:sp>
    </p:spTree>
    <p:extLst>
      <p:ext uri="{BB962C8B-B14F-4D97-AF65-F5344CB8AC3E}">
        <p14:creationId xmlns:p14="http://schemas.microsoft.com/office/powerpoint/2010/main" val="2013594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90863" y="881063"/>
            <a:ext cx="3175000" cy="238125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AA9A78CF-ACB0-4A6F-8733-E06A00472022}" type="slidenum">
              <a:rPr lang="fr-FR" sz="1400" smtClean="0">
                <a:latin typeface="Times New Roman"/>
              </a:rPr>
              <a:t>12</a:t>
            </a:fld>
            <a:endParaRPr lang="fr-FR"/>
          </a:p>
        </p:txBody>
      </p:sp>
    </p:spTree>
    <p:extLst>
      <p:ext uri="{BB962C8B-B14F-4D97-AF65-F5344CB8AC3E}">
        <p14:creationId xmlns:p14="http://schemas.microsoft.com/office/powerpoint/2010/main" val="70397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90863" y="881063"/>
            <a:ext cx="3175000" cy="238125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lgn="r"/>
            <a:fld id="{AA9A78CF-ACB0-4A6F-8733-E06A00472022}" type="slidenum">
              <a:rPr lang="fr-FR" sz="1400" smtClean="0">
                <a:latin typeface="Times New Roman"/>
              </a:rPr>
              <a:t>13</a:t>
            </a:fld>
            <a:endParaRPr lang="fr-FR"/>
          </a:p>
        </p:txBody>
      </p:sp>
    </p:spTree>
    <p:extLst>
      <p:ext uri="{BB962C8B-B14F-4D97-AF65-F5344CB8AC3E}">
        <p14:creationId xmlns:p14="http://schemas.microsoft.com/office/powerpoint/2010/main" val="2814114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90863" y="881063"/>
            <a:ext cx="3175000" cy="238125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CA" sz="1800" dirty="0">
                <a:effectLst/>
                <a:latin typeface="Times New Roman" panose="02020603050405020304" pitchFamily="18" charset="0"/>
                <a:ea typeface="Times New Roman" panose="02020603050405020304" pitchFamily="18" charset="0"/>
              </a:rPr>
              <a:t>In recent years, the Cariboo Alpine </a:t>
            </a:r>
            <a:r>
              <a:rPr lang="en-CA" sz="1800" dirty="0" err="1">
                <a:effectLst/>
                <a:latin typeface="Times New Roman" panose="02020603050405020304" pitchFamily="18" charset="0"/>
                <a:ea typeface="Times New Roman" panose="02020603050405020304" pitchFamily="18" charset="0"/>
              </a:rPr>
              <a:t>Mesonet</a:t>
            </a:r>
            <a:r>
              <a:rPr lang="en-CA" sz="1800" dirty="0">
                <a:effectLst/>
                <a:latin typeface="Times New Roman" panose="02020603050405020304" pitchFamily="18" charset="0"/>
                <a:ea typeface="Times New Roman" panose="02020603050405020304" pitchFamily="18" charset="0"/>
              </a:rPr>
              <a:t> (</a:t>
            </a:r>
            <a:r>
              <a:rPr lang="en-CA" sz="1800" dirty="0" err="1">
                <a:effectLst/>
                <a:latin typeface="Times New Roman" panose="02020603050405020304" pitchFamily="18" charset="0"/>
                <a:ea typeface="Times New Roman" panose="02020603050405020304" pitchFamily="18" charset="0"/>
              </a:rPr>
              <a:t>CAMnet</a:t>
            </a:r>
            <a:r>
              <a:rPr lang="en-CA" sz="1800" dirty="0">
                <a:effectLst/>
                <a:latin typeface="Times New Roman" panose="02020603050405020304" pitchFamily="18" charset="0"/>
                <a:ea typeface="Times New Roman" panose="02020603050405020304" pitchFamily="18" charset="0"/>
              </a:rPr>
              <a:t>) has expanded to the 47,234 km</a:t>
            </a:r>
            <a:r>
              <a:rPr lang="en-CA" sz="1800" baseline="30000" dirty="0">
                <a:effectLst/>
                <a:latin typeface="Times New Roman" panose="02020603050405020304" pitchFamily="18" charset="0"/>
                <a:ea typeface="Times New Roman" panose="02020603050405020304" pitchFamily="18" charset="0"/>
              </a:rPr>
              <a:t>2</a:t>
            </a:r>
            <a:r>
              <a:rPr lang="en-CA" sz="1800" dirty="0">
                <a:effectLst/>
                <a:latin typeface="Times New Roman" panose="02020603050405020304" pitchFamily="18" charset="0"/>
                <a:ea typeface="Times New Roman" panose="02020603050405020304" pitchFamily="18" charset="0"/>
              </a:rPr>
              <a:t> Nechako and 12,191 km</a:t>
            </a:r>
            <a:r>
              <a:rPr lang="en-CA" sz="1800" baseline="30000" dirty="0">
                <a:effectLst/>
                <a:latin typeface="Times New Roman" panose="02020603050405020304" pitchFamily="18" charset="0"/>
                <a:ea typeface="Times New Roman" panose="02020603050405020304" pitchFamily="18" charset="0"/>
              </a:rPr>
              <a:t>2</a:t>
            </a:r>
            <a:r>
              <a:rPr lang="en-CA" sz="1800" dirty="0">
                <a:effectLst/>
                <a:latin typeface="Times New Roman" panose="02020603050405020304" pitchFamily="18" charset="0"/>
                <a:ea typeface="Times New Roman" panose="02020603050405020304" pitchFamily="18" charset="0"/>
              </a:rPr>
              <a:t> Quesnel watersheds, in northern British Columbia (BC), Canada, to form a network of 15 active weather stations and nine precipitation gauges as of October 2020. The stations are deployed in valley and mountain settings at elevations ranging from 70 m to 2105 m </a:t>
            </a:r>
            <a:r>
              <a:rPr lang="en-CA" sz="1800" dirty="0" err="1">
                <a:effectLst/>
                <a:latin typeface="Times New Roman" panose="02020603050405020304" pitchFamily="18" charset="0"/>
                <a:ea typeface="Times New Roman" panose="02020603050405020304" pitchFamily="18" charset="0"/>
              </a:rPr>
              <a:t>a.s.l</a:t>
            </a:r>
            <a:r>
              <a:rPr lang="en-CA" sz="1800" dirty="0">
                <a:effectLst/>
                <a:latin typeface="Times New Roman" panose="02020603050405020304" pitchFamily="18" charset="0"/>
                <a:ea typeface="Times New Roman" panose="02020603050405020304" pitchFamily="18" charset="0"/>
              </a:rPr>
              <a:t>. along a longitudinal transect from the Coast Mountains, onto the Interior Plateau, then into the Cariboo Mountains. </a:t>
            </a:r>
            <a:r>
              <a:rPr lang="en-CA" sz="1800" dirty="0" err="1">
                <a:effectLst/>
                <a:latin typeface="Times New Roman" panose="02020603050405020304" pitchFamily="18" charset="0"/>
                <a:ea typeface="Times New Roman" panose="02020603050405020304" pitchFamily="18" charset="0"/>
              </a:rPr>
              <a:t>CAMnet</a:t>
            </a:r>
            <a:r>
              <a:rPr lang="en-CA" sz="1800" dirty="0">
                <a:effectLst/>
                <a:latin typeface="Times New Roman" panose="02020603050405020304" pitchFamily="18" charset="0"/>
                <a:ea typeface="Times New Roman" panose="02020603050405020304" pitchFamily="18" charset="0"/>
              </a:rPr>
              <a:t> spans a vast area across north central BC’s region in complex terrain comprising glaciers, lakes, rivers, reservoirs, and a multitude of landcover and vegetation types. The parameters typically measured at </a:t>
            </a:r>
            <a:r>
              <a:rPr lang="en-CA" sz="1800" dirty="0" err="1">
                <a:effectLst/>
                <a:latin typeface="Times New Roman" panose="02020603050405020304" pitchFamily="18" charset="0"/>
                <a:ea typeface="Times New Roman" panose="02020603050405020304" pitchFamily="18" charset="0"/>
              </a:rPr>
              <a:t>CAMnet</a:t>
            </a:r>
            <a:r>
              <a:rPr lang="en-CA" sz="1800" dirty="0">
                <a:effectLst/>
                <a:latin typeface="Times New Roman" panose="02020603050405020304" pitchFamily="18" charset="0"/>
                <a:ea typeface="Times New Roman" panose="02020603050405020304" pitchFamily="18" charset="0"/>
              </a:rPr>
              <a:t> weather stations include air temperature and relative humidity, wind speed and direction, atmospheric pressure, snow depth, precipitation, and soil temperature at 15 minute intervals.</a:t>
            </a:r>
            <a:endParaRPr lang="en-US" dirty="0"/>
          </a:p>
        </p:txBody>
      </p:sp>
      <p:sp>
        <p:nvSpPr>
          <p:cNvPr id="4" name="Slide Number Placeholder 3"/>
          <p:cNvSpPr>
            <a:spLocks noGrp="1"/>
          </p:cNvSpPr>
          <p:nvPr>
            <p:ph type="sldNum" idx="10"/>
          </p:nvPr>
        </p:nvSpPr>
        <p:spPr/>
        <p:txBody>
          <a:bodyPr/>
          <a:lstStyle/>
          <a:p>
            <a:pPr algn="r"/>
            <a:fld id="{AA9A78CF-ACB0-4A6F-8733-E06A00472022}" type="slidenum">
              <a:rPr lang="fr-FR" sz="1400" smtClean="0">
                <a:latin typeface="Times New Roman"/>
              </a:rPr>
              <a:t>14</a:t>
            </a:fld>
            <a:endParaRPr lang="fr-FR"/>
          </a:p>
        </p:txBody>
      </p:sp>
    </p:spTree>
    <p:extLst>
      <p:ext uri="{BB962C8B-B14F-4D97-AF65-F5344CB8AC3E}">
        <p14:creationId xmlns:p14="http://schemas.microsoft.com/office/powerpoint/2010/main" val="721460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90863" y="881063"/>
            <a:ext cx="3175000" cy="238125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CA" sz="1800" dirty="0">
                <a:effectLst/>
                <a:latin typeface="Times New Roman" panose="02020603050405020304" pitchFamily="18" charset="0"/>
                <a:ea typeface="Times New Roman" panose="02020603050405020304" pitchFamily="18" charset="0"/>
              </a:rPr>
              <a:t> </a:t>
            </a:r>
            <a:r>
              <a:rPr lang="en-US" sz="1800" b="1" dirty="0">
                <a:effectLst/>
                <a:latin typeface="Calibri" panose="020F0502020204030204" pitchFamily="34" charset="0"/>
                <a:ea typeface="Times New Roman" panose="02020603050405020304" pitchFamily="18" charset="0"/>
              </a:rPr>
              <a:t>Bella Vista station (2805 m </a:t>
            </a:r>
            <a:r>
              <a:rPr lang="en-US" sz="1800" b="1" dirty="0" err="1">
                <a:effectLst/>
                <a:latin typeface="Calibri" panose="020F0502020204030204" pitchFamily="34" charset="0"/>
                <a:ea typeface="Times New Roman" panose="02020603050405020304" pitchFamily="18" charset="0"/>
              </a:rPr>
              <a:t>a.s.l</a:t>
            </a:r>
            <a:r>
              <a:rPr lang="en-US" sz="1800" b="1" dirty="0">
                <a:effectLst/>
                <a:latin typeface="Calibri" panose="020F0502020204030204" pitchFamily="34" charset="0"/>
                <a:ea typeface="Times New Roman" panose="02020603050405020304" pitchFamily="18" charset="0"/>
              </a:rPr>
              <a:t>.)</a:t>
            </a:r>
            <a:r>
              <a:rPr lang="en-US" sz="1800" dirty="0">
                <a:effectLst/>
                <a:latin typeface="Calibri" panose="020F0502020204030204" pitchFamily="34" charset="0"/>
                <a:ea typeface="Times New Roman" panose="02020603050405020304" pitchFamily="18" charset="0"/>
              </a:rPr>
              <a:t>: a new snow scale with ultrasonic snow depth sensor that allows - together with the snow pillow/ultrasonic arrangement at the main station upslope - to track lateral snow redistribution events, like the one on Dec 28 2019 that caused a deathly avalanche in the adjacent skiing area slope (see press news). Both the upper and the lower installation are approximately 25 m apart from each other; one is frequently registering snow erosion, the other its deposition. Both sites are now equipped with the same snow temperature profile sensor. In addition, the setup is complemented by an acoustic snow drift sensor. At Bella Vista, we are running a webcam with the entire installation in its </a:t>
            </a:r>
            <a:r>
              <a:rPr lang="en-US" sz="1800" dirty="0" err="1">
                <a:effectLst/>
                <a:latin typeface="Calibri" panose="020F0502020204030204" pitchFamily="34" charset="0"/>
                <a:ea typeface="Times New Roman" panose="02020603050405020304" pitchFamily="18" charset="0"/>
              </a:rPr>
              <a:t>viewfield</a:t>
            </a:r>
            <a:r>
              <a:rPr lang="en-US" sz="1800" dirty="0">
                <a:effectLst/>
                <a:latin typeface="Calibri" panose="020F0502020204030204" pitchFamily="34" charset="0"/>
                <a:ea typeface="Times New Roman" panose="02020603050405020304" pitchFamily="18" charset="0"/>
              </a:rPr>
              <a:t> (https://www.schoeneaussicht.it/de/corporate/webcams).</a:t>
            </a:r>
            <a:endParaRPr lang="en-US" dirty="0"/>
          </a:p>
        </p:txBody>
      </p:sp>
      <p:sp>
        <p:nvSpPr>
          <p:cNvPr id="4" name="Slide Number Placeholder 3"/>
          <p:cNvSpPr>
            <a:spLocks noGrp="1"/>
          </p:cNvSpPr>
          <p:nvPr>
            <p:ph type="sldNum" idx="10"/>
          </p:nvPr>
        </p:nvSpPr>
        <p:spPr/>
        <p:txBody>
          <a:bodyPr/>
          <a:lstStyle/>
          <a:p>
            <a:pPr algn="r"/>
            <a:fld id="{AA9A78CF-ACB0-4A6F-8733-E06A00472022}" type="slidenum">
              <a:rPr lang="fr-FR" sz="1400" smtClean="0">
                <a:latin typeface="Times New Roman"/>
              </a:rPr>
              <a:t>15</a:t>
            </a:fld>
            <a:endParaRPr lang="fr-FR"/>
          </a:p>
        </p:txBody>
      </p:sp>
    </p:spTree>
    <p:extLst>
      <p:ext uri="{BB962C8B-B14F-4D97-AF65-F5344CB8AC3E}">
        <p14:creationId xmlns:p14="http://schemas.microsoft.com/office/powerpoint/2010/main" val="1866624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93000" y="402480"/>
            <a:ext cx="8694000" cy="1460880"/>
          </a:xfrm>
          <a:prstGeom prst="rect">
            <a:avLst/>
          </a:prstGeom>
        </p:spPr>
        <p:txBody>
          <a:bodyPr lIns="0" tIns="0" rIns="0" bIns="0" anchor="ctr"/>
          <a:lstStyle/>
          <a:p>
            <a:endParaRPr/>
          </a:p>
        </p:txBody>
      </p:sp>
      <p:sp>
        <p:nvSpPr>
          <p:cNvPr id="27" name="PlaceHolder 2"/>
          <p:cNvSpPr>
            <a:spLocks noGrp="1"/>
          </p:cNvSpPr>
          <p:nvPr>
            <p:ph type="body"/>
          </p:nvPr>
        </p:nvSpPr>
        <p:spPr>
          <a:xfrm>
            <a:off x="693000" y="2012400"/>
            <a:ext cx="8694000" cy="2287800"/>
          </a:xfrm>
          <a:prstGeom prst="rect">
            <a:avLst/>
          </a:prstGeom>
        </p:spPr>
        <p:txBody>
          <a:bodyPr lIns="0" tIns="0" rIns="0" bIns="0"/>
          <a:lstStyle/>
          <a:p>
            <a:endParaRPr/>
          </a:p>
        </p:txBody>
      </p:sp>
      <p:sp>
        <p:nvSpPr>
          <p:cNvPr id="28" name="PlaceHolder 3"/>
          <p:cNvSpPr>
            <a:spLocks noGrp="1"/>
          </p:cNvSpPr>
          <p:nvPr>
            <p:ph type="body"/>
          </p:nvPr>
        </p:nvSpPr>
        <p:spPr>
          <a:xfrm>
            <a:off x="693000" y="4518000"/>
            <a:ext cx="8694000" cy="2287800"/>
          </a:xfrm>
          <a:prstGeom prst="rect">
            <a:avLst/>
          </a:prstGeom>
        </p:spPr>
        <p:txBody>
          <a:bodyPr lIns="0" tIns="0" rIns="0" bIns="0"/>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93000" y="402480"/>
            <a:ext cx="8694000" cy="1460880"/>
          </a:xfrm>
          <a:prstGeom prst="rect">
            <a:avLst/>
          </a:prstGeom>
        </p:spPr>
        <p:txBody>
          <a:bodyPr lIns="0" tIns="0" rIns="0" bIns="0" anchor="ctr"/>
          <a:lstStyle/>
          <a:p>
            <a:endParaRPr/>
          </a:p>
        </p:txBody>
      </p:sp>
      <p:sp>
        <p:nvSpPr>
          <p:cNvPr id="30" name="PlaceHolder 2"/>
          <p:cNvSpPr>
            <a:spLocks noGrp="1"/>
          </p:cNvSpPr>
          <p:nvPr>
            <p:ph type="body"/>
          </p:nvPr>
        </p:nvSpPr>
        <p:spPr>
          <a:xfrm>
            <a:off x="693000" y="2012400"/>
            <a:ext cx="4242600" cy="2287800"/>
          </a:xfrm>
          <a:prstGeom prst="rect">
            <a:avLst/>
          </a:prstGeom>
        </p:spPr>
        <p:txBody>
          <a:bodyPr lIns="0" tIns="0" rIns="0" bIns="0"/>
          <a:lstStyle/>
          <a:p>
            <a:endParaRPr/>
          </a:p>
        </p:txBody>
      </p:sp>
      <p:sp>
        <p:nvSpPr>
          <p:cNvPr id="31" name="PlaceHolder 3"/>
          <p:cNvSpPr>
            <a:spLocks noGrp="1"/>
          </p:cNvSpPr>
          <p:nvPr>
            <p:ph type="body"/>
          </p:nvPr>
        </p:nvSpPr>
        <p:spPr>
          <a:xfrm>
            <a:off x="5148000" y="2012400"/>
            <a:ext cx="4242600" cy="2287800"/>
          </a:xfrm>
          <a:prstGeom prst="rect">
            <a:avLst/>
          </a:prstGeom>
        </p:spPr>
        <p:txBody>
          <a:bodyPr lIns="0" tIns="0" rIns="0" bIns="0"/>
          <a:lstStyle/>
          <a:p>
            <a:endParaRPr/>
          </a:p>
        </p:txBody>
      </p:sp>
      <p:sp>
        <p:nvSpPr>
          <p:cNvPr id="32" name="PlaceHolder 4"/>
          <p:cNvSpPr>
            <a:spLocks noGrp="1"/>
          </p:cNvSpPr>
          <p:nvPr>
            <p:ph type="body"/>
          </p:nvPr>
        </p:nvSpPr>
        <p:spPr>
          <a:xfrm>
            <a:off x="5148000" y="4518000"/>
            <a:ext cx="4242600" cy="2287800"/>
          </a:xfrm>
          <a:prstGeom prst="rect">
            <a:avLst/>
          </a:prstGeom>
        </p:spPr>
        <p:txBody>
          <a:bodyPr lIns="0" tIns="0" rIns="0" bIns="0"/>
          <a:lstStyle/>
          <a:p>
            <a:endParaRPr/>
          </a:p>
        </p:txBody>
      </p:sp>
      <p:sp>
        <p:nvSpPr>
          <p:cNvPr id="33" name="PlaceHolder 5"/>
          <p:cNvSpPr>
            <a:spLocks noGrp="1"/>
          </p:cNvSpPr>
          <p:nvPr>
            <p:ph type="body"/>
          </p:nvPr>
        </p:nvSpPr>
        <p:spPr>
          <a:xfrm>
            <a:off x="693000" y="4518000"/>
            <a:ext cx="4242600" cy="2287800"/>
          </a:xfrm>
          <a:prstGeom prst="rect">
            <a:avLst/>
          </a:prstGeom>
        </p:spPr>
        <p:txBody>
          <a:bodyPr lIns="0" tIns="0" rIns="0" bIns="0"/>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93000" y="402480"/>
            <a:ext cx="8694000" cy="1460880"/>
          </a:xfrm>
          <a:prstGeom prst="rect">
            <a:avLst/>
          </a:prstGeom>
        </p:spPr>
        <p:txBody>
          <a:bodyPr lIns="0" tIns="0" rIns="0" bIns="0" anchor="ctr"/>
          <a:lstStyle/>
          <a:p>
            <a:endParaRPr/>
          </a:p>
        </p:txBody>
      </p:sp>
      <p:sp>
        <p:nvSpPr>
          <p:cNvPr id="35" name="PlaceHolder 2"/>
          <p:cNvSpPr>
            <a:spLocks noGrp="1"/>
          </p:cNvSpPr>
          <p:nvPr>
            <p:ph type="body"/>
          </p:nvPr>
        </p:nvSpPr>
        <p:spPr>
          <a:xfrm>
            <a:off x="693000" y="2012400"/>
            <a:ext cx="8694000" cy="4796280"/>
          </a:xfrm>
          <a:prstGeom prst="rect">
            <a:avLst/>
          </a:prstGeom>
        </p:spPr>
        <p:txBody>
          <a:bodyPr lIns="0" tIns="0" rIns="0" bIns="0"/>
          <a:lstStyle/>
          <a:p>
            <a:endParaRPr/>
          </a:p>
        </p:txBody>
      </p:sp>
      <p:sp>
        <p:nvSpPr>
          <p:cNvPr id="36" name="PlaceHolder 3"/>
          <p:cNvSpPr>
            <a:spLocks noGrp="1"/>
          </p:cNvSpPr>
          <p:nvPr>
            <p:ph type="body"/>
          </p:nvPr>
        </p:nvSpPr>
        <p:spPr>
          <a:xfrm>
            <a:off x="693000" y="2012400"/>
            <a:ext cx="8694000" cy="4796280"/>
          </a:xfrm>
          <a:prstGeom prst="rect">
            <a:avLst/>
          </a:prstGeom>
        </p:spPr>
        <p:txBody>
          <a:bodyPr lIns="0" tIns="0" rIns="0" bIns="0"/>
          <a:lstStyle/>
          <a:p>
            <a:endParaRPr/>
          </a:p>
        </p:txBody>
      </p:sp>
      <p:pic>
        <p:nvPicPr>
          <p:cNvPr id="37" name="Image 36"/>
          <p:cNvPicPr/>
          <p:nvPr/>
        </p:nvPicPr>
        <p:blipFill>
          <a:blip r:embed="rId2"/>
          <a:stretch/>
        </p:blipFill>
        <p:spPr>
          <a:xfrm>
            <a:off x="2034360" y="2012040"/>
            <a:ext cx="6011280" cy="4796280"/>
          </a:xfrm>
          <a:prstGeom prst="rect">
            <a:avLst/>
          </a:prstGeom>
          <a:ln>
            <a:noFill/>
          </a:ln>
        </p:spPr>
      </p:pic>
      <p:pic>
        <p:nvPicPr>
          <p:cNvPr id="38" name="Image 37"/>
          <p:cNvPicPr/>
          <p:nvPr/>
        </p:nvPicPr>
        <p:blipFill>
          <a:blip r:embed="rId2"/>
          <a:stretch/>
        </p:blipFill>
        <p:spPr>
          <a:xfrm>
            <a:off x="2034360" y="2012040"/>
            <a:ext cx="6011280" cy="479628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693000" y="402480"/>
            <a:ext cx="8694000" cy="1460880"/>
          </a:xfrm>
          <a:prstGeom prst="rect">
            <a:avLst/>
          </a:prstGeom>
        </p:spPr>
        <p:txBody>
          <a:bodyPr lIns="0" tIns="0" rIns="0" bIns="0" anchor="ctr"/>
          <a:lstStyle/>
          <a:p>
            <a:endParaRPr/>
          </a:p>
        </p:txBody>
      </p:sp>
      <p:sp>
        <p:nvSpPr>
          <p:cNvPr id="45" name="PlaceHolder 2"/>
          <p:cNvSpPr>
            <a:spLocks noGrp="1"/>
          </p:cNvSpPr>
          <p:nvPr>
            <p:ph type="subTitle"/>
          </p:nvPr>
        </p:nvSpPr>
        <p:spPr>
          <a:xfrm>
            <a:off x="693000" y="2012400"/>
            <a:ext cx="8694000" cy="4796280"/>
          </a:xfrm>
          <a:prstGeom prst="rect">
            <a:avLst/>
          </a:prstGeom>
        </p:spPr>
        <p:txBody>
          <a:bodyPr lIns="0" tIns="0" rIns="0" bIns="0" anchor="ctr"/>
          <a:lstStyle/>
          <a:p>
            <a:pPr algn="ct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693000" y="402480"/>
            <a:ext cx="8694000" cy="1460880"/>
          </a:xfrm>
          <a:prstGeom prst="rect">
            <a:avLst/>
          </a:prstGeom>
        </p:spPr>
        <p:txBody>
          <a:bodyPr lIns="0" tIns="0" rIns="0" bIns="0" anchor="ctr"/>
          <a:lstStyle/>
          <a:p>
            <a:endParaRPr/>
          </a:p>
        </p:txBody>
      </p:sp>
      <p:sp>
        <p:nvSpPr>
          <p:cNvPr id="47" name="PlaceHolder 2"/>
          <p:cNvSpPr>
            <a:spLocks noGrp="1"/>
          </p:cNvSpPr>
          <p:nvPr>
            <p:ph type="body"/>
          </p:nvPr>
        </p:nvSpPr>
        <p:spPr>
          <a:xfrm>
            <a:off x="693000" y="2012400"/>
            <a:ext cx="8694000" cy="4796280"/>
          </a:xfrm>
          <a:prstGeom prst="rect">
            <a:avLst/>
          </a:prstGeom>
        </p:spPr>
        <p:txBody>
          <a:bodyPr lIns="0" tIns="0" rIns="0" bIns="0"/>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93000" y="402480"/>
            <a:ext cx="8694000" cy="1460880"/>
          </a:xfrm>
          <a:prstGeom prst="rect">
            <a:avLst/>
          </a:prstGeom>
        </p:spPr>
        <p:txBody>
          <a:bodyPr lIns="0" tIns="0" rIns="0" bIns="0" anchor="ctr"/>
          <a:lstStyle/>
          <a:p>
            <a:endParaRPr/>
          </a:p>
        </p:txBody>
      </p:sp>
      <p:sp>
        <p:nvSpPr>
          <p:cNvPr id="49" name="PlaceHolder 2"/>
          <p:cNvSpPr>
            <a:spLocks noGrp="1"/>
          </p:cNvSpPr>
          <p:nvPr>
            <p:ph type="body"/>
          </p:nvPr>
        </p:nvSpPr>
        <p:spPr>
          <a:xfrm>
            <a:off x="693000" y="2012400"/>
            <a:ext cx="4242600" cy="4796280"/>
          </a:xfrm>
          <a:prstGeom prst="rect">
            <a:avLst/>
          </a:prstGeom>
        </p:spPr>
        <p:txBody>
          <a:bodyPr lIns="0" tIns="0" rIns="0" bIns="0"/>
          <a:lstStyle/>
          <a:p>
            <a:endParaRPr/>
          </a:p>
        </p:txBody>
      </p:sp>
      <p:sp>
        <p:nvSpPr>
          <p:cNvPr id="50" name="PlaceHolder 3"/>
          <p:cNvSpPr>
            <a:spLocks noGrp="1"/>
          </p:cNvSpPr>
          <p:nvPr>
            <p:ph type="body"/>
          </p:nvPr>
        </p:nvSpPr>
        <p:spPr>
          <a:xfrm>
            <a:off x="5148000" y="2012400"/>
            <a:ext cx="4242600" cy="4796280"/>
          </a:xfrm>
          <a:prstGeom prst="rect">
            <a:avLst/>
          </a:prstGeom>
        </p:spPr>
        <p:txBody>
          <a:bodyPr lIns="0" tIns="0" rIns="0" bIns="0"/>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693000" y="402480"/>
            <a:ext cx="8694000" cy="1460880"/>
          </a:xfrm>
          <a:prstGeom prst="rect">
            <a:avLst/>
          </a:prstGeom>
        </p:spPr>
        <p:txBody>
          <a:bodyPr lIns="0" tIns="0" rIns="0" bIns="0" anchor="ct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693000" y="402480"/>
            <a:ext cx="8694000" cy="6773040"/>
          </a:xfrm>
          <a:prstGeom prst="rect">
            <a:avLst/>
          </a:prstGeom>
        </p:spPr>
        <p:txBody>
          <a:bodyPr lIns="0" tIns="0" rIns="0" bIns="0" anchor="ctr"/>
          <a:lstStyle/>
          <a:p>
            <a:pPr algn="ct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93000" y="402480"/>
            <a:ext cx="8694000" cy="1460880"/>
          </a:xfrm>
          <a:prstGeom prst="rect">
            <a:avLst/>
          </a:prstGeom>
        </p:spPr>
        <p:txBody>
          <a:bodyPr lIns="0" tIns="0" rIns="0" bIns="0" anchor="ctr"/>
          <a:lstStyle/>
          <a:p>
            <a:endParaRPr/>
          </a:p>
        </p:txBody>
      </p:sp>
      <p:sp>
        <p:nvSpPr>
          <p:cNvPr id="54" name="PlaceHolder 2"/>
          <p:cNvSpPr>
            <a:spLocks noGrp="1"/>
          </p:cNvSpPr>
          <p:nvPr>
            <p:ph type="body"/>
          </p:nvPr>
        </p:nvSpPr>
        <p:spPr>
          <a:xfrm>
            <a:off x="693000" y="2012400"/>
            <a:ext cx="4242600" cy="2287800"/>
          </a:xfrm>
          <a:prstGeom prst="rect">
            <a:avLst/>
          </a:prstGeom>
        </p:spPr>
        <p:txBody>
          <a:bodyPr lIns="0" tIns="0" rIns="0" bIns="0"/>
          <a:lstStyle/>
          <a:p>
            <a:endParaRPr/>
          </a:p>
        </p:txBody>
      </p:sp>
      <p:sp>
        <p:nvSpPr>
          <p:cNvPr id="55" name="PlaceHolder 3"/>
          <p:cNvSpPr>
            <a:spLocks noGrp="1"/>
          </p:cNvSpPr>
          <p:nvPr>
            <p:ph type="body"/>
          </p:nvPr>
        </p:nvSpPr>
        <p:spPr>
          <a:xfrm>
            <a:off x="693000" y="4518000"/>
            <a:ext cx="4242600" cy="2287800"/>
          </a:xfrm>
          <a:prstGeom prst="rect">
            <a:avLst/>
          </a:prstGeom>
        </p:spPr>
        <p:txBody>
          <a:bodyPr lIns="0" tIns="0" rIns="0" bIns="0"/>
          <a:lstStyle/>
          <a:p>
            <a:endParaRPr/>
          </a:p>
        </p:txBody>
      </p:sp>
      <p:sp>
        <p:nvSpPr>
          <p:cNvPr id="56" name="PlaceHolder 4"/>
          <p:cNvSpPr>
            <a:spLocks noGrp="1"/>
          </p:cNvSpPr>
          <p:nvPr>
            <p:ph type="body"/>
          </p:nvPr>
        </p:nvSpPr>
        <p:spPr>
          <a:xfrm>
            <a:off x="5148000" y="2012400"/>
            <a:ext cx="4242600" cy="4796280"/>
          </a:xfrm>
          <a:prstGeom prst="rect">
            <a:avLst/>
          </a:prstGeom>
        </p:spPr>
        <p:txBody>
          <a:bodyPr lIns="0" tIns="0" rIns="0" bIns="0"/>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93000" y="402480"/>
            <a:ext cx="8694000" cy="1460880"/>
          </a:xfrm>
          <a:prstGeom prst="rect">
            <a:avLst/>
          </a:prstGeom>
        </p:spPr>
        <p:txBody>
          <a:bodyPr lIns="0" tIns="0" rIns="0" bIns="0" anchor="ctr"/>
          <a:lstStyle/>
          <a:p>
            <a:endParaRPr/>
          </a:p>
        </p:txBody>
      </p:sp>
      <p:sp>
        <p:nvSpPr>
          <p:cNvPr id="6" name="PlaceHolder 2"/>
          <p:cNvSpPr>
            <a:spLocks noGrp="1"/>
          </p:cNvSpPr>
          <p:nvPr>
            <p:ph type="subTitle"/>
          </p:nvPr>
        </p:nvSpPr>
        <p:spPr>
          <a:xfrm>
            <a:off x="693000" y="2012400"/>
            <a:ext cx="8694000" cy="4796280"/>
          </a:xfrm>
          <a:prstGeom prst="rect">
            <a:avLst/>
          </a:prstGeom>
        </p:spPr>
        <p:txBody>
          <a:bodyPr lIns="0" tIns="0" rIns="0" bIns="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93000" y="402480"/>
            <a:ext cx="8694000" cy="1460880"/>
          </a:xfrm>
          <a:prstGeom prst="rect">
            <a:avLst/>
          </a:prstGeom>
        </p:spPr>
        <p:txBody>
          <a:bodyPr lIns="0" tIns="0" rIns="0" bIns="0" anchor="ctr"/>
          <a:lstStyle/>
          <a:p>
            <a:endParaRPr/>
          </a:p>
        </p:txBody>
      </p:sp>
      <p:sp>
        <p:nvSpPr>
          <p:cNvPr id="58" name="PlaceHolder 2"/>
          <p:cNvSpPr>
            <a:spLocks noGrp="1"/>
          </p:cNvSpPr>
          <p:nvPr>
            <p:ph type="body"/>
          </p:nvPr>
        </p:nvSpPr>
        <p:spPr>
          <a:xfrm>
            <a:off x="693000" y="2012400"/>
            <a:ext cx="4242600" cy="4796280"/>
          </a:xfrm>
          <a:prstGeom prst="rect">
            <a:avLst/>
          </a:prstGeom>
        </p:spPr>
        <p:txBody>
          <a:bodyPr lIns="0" tIns="0" rIns="0" bIns="0"/>
          <a:lstStyle/>
          <a:p>
            <a:endParaRPr/>
          </a:p>
        </p:txBody>
      </p:sp>
      <p:sp>
        <p:nvSpPr>
          <p:cNvPr id="59" name="PlaceHolder 3"/>
          <p:cNvSpPr>
            <a:spLocks noGrp="1"/>
          </p:cNvSpPr>
          <p:nvPr>
            <p:ph type="body"/>
          </p:nvPr>
        </p:nvSpPr>
        <p:spPr>
          <a:xfrm>
            <a:off x="5148000" y="2012400"/>
            <a:ext cx="4242600" cy="2287800"/>
          </a:xfrm>
          <a:prstGeom prst="rect">
            <a:avLst/>
          </a:prstGeom>
        </p:spPr>
        <p:txBody>
          <a:bodyPr lIns="0" tIns="0" rIns="0" bIns="0"/>
          <a:lstStyle/>
          <a:p>
            <a:endParaRPr/>
          </a:p>
        </p:txBody>
      </p:sp>
      <p:sp>
        <p:nvSpPr>
          <p:cNvPr id="60" name="PlaceHolder 4"/>
          <p:cNvSpPr>
            <a:spLocks noGrp="1"/>
          </p:cNvSpPr>
          <p:nvPr>
            <p:ph type="body"/>
          </p:nvPr>
        </p:nvSpPr>
        <p:spPr>
          <a:xfrm>
            <a:off x="5148000" y="4518000"/>
            <a:ext cx="4242600" cy="2287800"/>
          </a:xfrm>
          <a:prstGeom prst="rect">
            <a:avLst/>
          </a:prstGeom>
        </p:spPr>
        <p:txBody>
          <a:bodyPr lIns="0" tIns="0" rIns="0" bIns="0"/>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93000" y="402480"/>
            <a:ext cx="8694000" cy="1460880"/>
          </a:xfrm>
          <a:prstGeom prst="rect">
            <a:avLst/>
          </a:prstGeom>
        </p:spPr>
        <p:txBody>
          <a:bodyPr lIns="0" tIns="0" rIns="0" bIns="0" anchor="ctr"/>
          <a:lstStyle/>
          <a:p>
            <a:endParaRPr/>
          </a:p>
        </p:txBody>
      </p:sp>
      <p:sp>
        <p:nvSpPr>
          <p:cNvPr id="62" name="PlaceHolder 2"/>
          <p:cNvSpPr>
            <a:spLocks noGrp="1"/>
          </p:cNvSpPr>
          <p:nvPr>
            <p:ph type="body"/>
          </p:nvPr>
        </p:nvSpPr>
        <p:spPr>
          <a:xfrm>
            <a:off x="693000" y="2012400"/>
            <a:ext cx="4242600" cy="2287800"/>
          </a:xfrm>
          <a:prstGeom prst="rect">
            <a:avLst/>
          </a:prstGeom>
        </p:spPr>
        <p:txBody>
          <a:bodyPr lIns="0" tIns="0" rIns="0" bIns="0"/>
          <a:lstStyle/>
          <a:p>
            <a:endParaRPr/>
          </a:p>
        </p:txBody>
      </p:sp>
      <p:sp>
        <p:nvSpPr>
          <p:cNvPr id="63" name="PlaceHolder 3"/>
          <p:cNvSpPr>
            <a:spLocks noGrp="1"/>
          </p:cNvSpPr>
          <p:nvPr>
            <p:ph type="body"/>
          </p:nvPr>
        </p:nvSpPr>
        <p:spPr>
          <a:xfrm>
            <a:off x="5148000" y="2012400"/>
            <a:ext cx="4242600" cy="2287800"/>
          </a:xfrm>
          <a:prstGeom prst="rect">
            <a:avLst/>
          </a:prstGeom>
        </p:spPr>
        <p:txBody>
          <a:bodyPr lIns="0" tIns="0" rIns="0" bIns="0"/>
          <a:lstStyle/>
          <a:p>
            <a:endParaRPr/>
          </a:p>
        </p:txBody>
      </p:sp>
      <p:sp>
        <p:nvSpPr>
          <p:cNvPr id="64" name="PlaceHolder 4"/>
          <p:cNvSpPr>
            <a:spLocks noGrp="1"/>
          </p:cNvSpPr>
          <p:nvPr>
            <p:ph type="body"/>
          </p:nvPr>
        </p:nvSpPr>
        <p:spPr>
          <a:xfrm>
            <a:off x="693000" y="4518000"/>
            <a:ext cx="8694000" cy="2287800"/>
          </a:xfrm>
          <a:prstGeom prst="rect">
            <a:avLst/>
          </a:prstGeom>
        </p:spPr>
        <p:txBody>
          <a:bodyPr lIns="0" tIns="0" rIns="0" bIns="0"/>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693000" y="402480"/>
            <a:ext cx="8694000" cy="1460880"/>
          </a:xfrm>
          <a:prstGeom prst="rect">
            <a:avLst/>
          </a:prstGeom>
        </p:spPr>
        <p:txBody>
          <a:bodyPr lIns="0" tIns="0" rIns="0" bIns="0" anchor="ctr"/>
          <a:lstStyle/>
          <a:p>
            <a:endParaRPr/>
          </a:p>
        </p:txBody>
      </p:sp>
      <p:sp>
        <p:nvSpPr>
          <p:cNvPr id="66" name="PlaceHolder 2"/>
          <p:cNvSpPr>
            <a:spLocks noGrp="1"/>
          </p:cNvSpPr>
          <p:nvPr>
            <p:ph type="body"/>
          </p:nvPr>
        </p:nvSpPr>
        <p:spPr>
          <a:xfrm>
            <a:off x="693000" y="2012400"/>
            <a:ext cx="8694000" cy="2287800"/>
          </a:xfrm>
          <a:prstGeom prst="rect">
            <a:avLst/>
          </a:prstGeom>
        </p:spPr>
        <p:txBody>
          <a:bodyPr lIns="0" tIns="0" rIns="0" bIns="0"/>
          <a:lstStyle/>
          <a:p>
            <a:endParaRPr/>
          </a:p>
        </p:txBody>
      </p:sp>
      <p:sp>
        <p:nvSpPr>
          <p:cNvPr id="67" name="PlaceHolder 3"/>
          <p:cNvSpPr>
            <a:spLocks noGrp="1"/>
          </p:cNvSpPr>
          <p:nvPr>
            <p:ph type="body"/>
          </p:nvPr>
        </p:nvSpPr>
        <p:spPr>
          <a:xfrm>
            <a:off x="693000" y="4518000"/>
            <a:ext cx="8694000" cy="2287800"/>
          </a:xfrm>
          <a:prstGeom prst="rect">
            <a:avLst/>
          </a:prstGeom>
        </p:spPr>
        <p:txBody>
          <a:bodyPr lIns="0" tIns="0" rIns="0" bIns="0"/>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693000" y="402480"/>
            <a:ext cx="8694000" cy="1460880"/>
          </a:xfrm>
          <a:prstGeom prst="rect">
            <a:avLst/>
          </a:prstGeom>
        </p:spPr>
        <p:txBody>
          <a:bodyPr lIns="0" tIns="0" rIns="0" bIns="0" anchor="ctr"/>
          <a:lstStyle/>
          <a:p>
            <a:endParaRPr/>
          </a:p>
        </p:txBody>
      </p:sp>
      <p:sp>
        <p:nvSpPr>
          <p:cNvPr id="69" name="PlaceHolder 2"/>
          <p:cNvSpPr>
            <a:spLocks noGrp="1"/>
          </p:cNvSpPr>
          <p:nvPr>
            <p:ph type="body"/>
          </p:nvPr>
        </p:nvSpPr>
        <p:spPr>
          <a:xfrm>
            <a:off x="693000" y="2012400"/>
            <a:ext cx="4242600" cy="2287800"/>
          </a:xfrm>
          <a:prstGeom prst="rect">
            <a:avLst/>
          </a:prstGeom>
        </p:spPr>
        <p:txBody>
          <a:bodyPr lIns="0" tIns="0" rIns="0" bIns="0"/>
          <a:lstStyle/>
          <a:p>
            <a:endParaRPr/>
          </a:p>
        </p:txBody>
      </p:sp>
      <p:sp>
        <p:nvSpPr>
          <p:cNvPr id="70" name="PlaceHolder 3"/>
          <p:cNvSpPr>
            <a:spLocks noGrp="1"/>
          </p:cNvSpPr>
          <p:nvPr>
            <p:ph type="body"/>
          </p:nvPr>
        </p:nvSpPr>
        <p:spPr>
          <a:xfrm>
            <a:off x="5148000" y="2012400"/>
            <a:ext cx="4242600" cy="2287800"/>
          </a:xfrm>
          <a:prstGeom prst="rect">
            <a:avLst/>
          </a:prstGeom>
        </p:spPr>
        <p:txBody>
          <a:bodyPr lIns="0" tIns="0" rIns="0" bIns="0"/>
          <a:lstStyle/>
          <a:p>
            <a:endParaRPr/>
          </a:p>
        </p:txBody>
      </p:sp>
      <p:sp>
        <p:nvSpPr>
          <p:cNvPr id="71" name="PlaceHolder 4"/>
          <p:cNvSpPr>
            <a:spLocks noGrp="1"/>
          </p:cNvSpPr>
          <p:nvPr>
            <p:ph type="body"/>
          </p:nvPr>
        </p:nvSpPr>
        <p:spPr>
          <a:xfrm>
            <a:off x="5148000" y="4518000"/>
            <a:ext cx="4242600" cy="2287800"/>
          </a:xfrm>
          <a:prstGeom prst="rect">
            <a:avLst/>
          </a:prstGeom>
        </p:spPr>
        <p:txBody>
          <a:bodyPr lIns="0" tIns="0" rIns="0" bIns="0"/>
          <a:lstStyle/>
          <a:p>
            <a:endParaRPr/>
          </a:p>
        </p:txBody>
      </p:sp>
      <p:sp>
        <p:nvSpPr>
          <p:cNvPr id="72" name="PlaceHolder 5"/>
          <p:cNvSpPr>
            <a:spLocks noGrp="1"/>
          </p:cNvSpPr>
          <p:nvPr>
            <p:ph type="body"/>
          </p:nvPr>
        </p:nvSpPr>
        <p:spPr>
          <a:xfrm>
            <a:off x="693000" y="4518000"/>
            <a:ext cx="4242600" cy="2287800"/>
          </a:xfrm>
          <a:prstGeom prst="rect">
            <a:avLst/>
          </a:prstGeom>
        </p:spPr>
        <p:txBody>
          <a:bodyPr lIns="0" tIns="0" rIns="0" bIns="0"/>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93000" y="402480"/>
            <a:ext cx="8694000" cy="1460880"/>
          </a:xfrm>
          <a:prstGeom prst="rect">
            <a:avLst/>
          </a:prstGeom>
        </p:spPr>
        <p:txBody>
          <a:bodyPr lIns="0" tIns="0" rIns="0" bIns="0" anchor="ctr"/>
          <a:lstStyle/>
          <a:p>
            <a:endParaRPr/>
          </a:p>
        </p:txBody>
      </p:sp>
      <p:sp>
        <p:nvSpPr>
          <p:cNvPr id="74" name="PlaceHolder 2"/>
          <p:cNvSpPr>
            <a:spLocks noGrp="1"/>
          </p:cNvSpPr>
          <p:nvPr>
            <p:ph type="body"/>
          </p:nvPr>
        </p:nvSpPr>
        <p:spPr>
          <a:xfrm>
            <a:off x="693000" y="2012400"/>
            <a:ext cx="8694000" cy="4796280"/>
          </a:xfrm>
          <a:prstGeom prst="rect">
            <a:avLst/>
          </a:prstGeom>
        </p:spPr>
        <p:txBody>
          <a:bodyPr lIns="0" tIns="0" rIns="0" bIns="0"/>
          <a:lstStyle/>
          <a:p>
            <a:endParaRPr/>
          </a:p>
        </p:txBody>
      </p:sp>
      <p:sp>
        <p:nvSpPr>
          <p:cNvPr id="75" name="PlaceHolder 3"/>
          <p:cNvSpPr>
            <a:spLocks noGrp="1"/>
          </p:cNvSpPr>
          <p:nvPr>
            <p:ph type="body"/>
          </p:nvPr>
        </p:nvSpPr>
        <p:spPr>
          <a:xfrm>
            <a:off x="693000" y="2012400"/>
            <a:ext cx="8694000" cy="4796280"/>
          </a:xfrm>
          <a:prstGeom prst="rect">
            <a:avLst/>
          </a:prstGeom>
        </p:spPr>
        <p:txBody>
          <a:bodyPr lIns="0" tIns="0" rIns="0" bIns="0"/>
          <a:lstStyle/>
          <a:p>
            <a:endParaRPr/>
          </a:p>
        </p:txBody>
      </p:sp>
      <p:pic>
        <p:nvPicPr>
          <p:cNvPr id="76" name="Image 75"/>
          <p:cNvPicPr/>
          <p:nvPr/>
        </p:nvPicPr>
        <p:blipFill>
          <a:blip r:embed="rId2"/>
          <a:stretch/>
        </p:blipFill>
        <p:spPr>
          <a:xfrm>
            <a:off x="2034360" y="2012040"/>
            <a:ext cx="6011280" cy="4796280"/>
          </a:xfrm>
          <a:prstGeom prst="rect">
            <a:avLst/>
          </a:prstGeom>
          <a:ln>
            <a:noFill/>
          </a:ln>
        </p:spPr>
      </p:pic>
      <p:pic>
        <p:nvPicPr>
          <p:cNvPr id="77" name="Image 76"/>
          <p:cNvPicPr/>
          <p:nvPr/>
        </p:nvPicPr>
        <p:blipFill>
          <a:blip r:embed="rId2"/>
          <a:stretch/>
        </p:blipFill>
        <p:spPr>
          <a:xfrm>
            <a:off x="2034360" y="2012040"/>
            <a:ext cx="6011280" cy="4796280"/>
          </a:xfrm>
          <a:prstGeom prst="rect">
            <a:avLst/>
          </a:prstGeom>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6047" y="1237197"/>
            <a:ext cx="8568531" cy="2631887"/>
          </a:xfrm>
        </p:spPr>
        <p:txBody>
          <a:bodyPr anchor="b"/>
          <a:lstStyle>
            <a:lvl1pPr algn="ctr">
              <a:defRPr sz="6614"/>
            </a:lvl1pPr>
          </a:lstStyle>
          <a:p>
            <a:r>
              <a:rPr lang="en-US"/>
              <a:t>Click to edit Master title style</a:t>
            </a:r>
            <a:endParaRPr lang="en-US" dirty="0"/>
          </a:p>
        </p:txBody>
      </p:sp>
      <p:sp>
        <p:nvSpPr>
          <p:cNvPr id="3" name="Subtitle 2"/>
          <p:cNvSpPr>
            <a:spLocks noGrp="1"/>
          </p:cNvSpPr>
          <p:nvPr>
            <p:ph type="subTitle" idx="1"/>
          </p:nvPr>
        </p:nvSpPr>
        <p:spPr>
          <a:xfrm>
            <a:off x="1260078" y="3970580"/>
            <a:ext cx="7560469"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28C544E-3865-434E-8873-353136D27907}" type="datetimeFigureOut">
              <a:rPr lang="en-US" smtClean="0"/>
              <a:t>11/25/2020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F26CA1-450F-224E-944A-8F583AB1E084}" type="slidenum">
              <a:rPr lang="en-US" smtClean="0"/>
              <a:t>‹#›</a:t>
            </a:fld>
            <a:endParaRPr lang="en-US"/>
          </a:p>
        </p:txBody>
      </p:sp>
    </p:spTree>
    <p:extLst>
      <p:ext uri="{BB962C8B-B14F-4D97-AF65-F5344CB8AC3E}">
        <p14:creationId xmlns:p14="http://schemas.microsoft.com/office/powerpoint/2010/main" val="30353984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8C544E-3865-434E-8873-353136D27907}" type="datetimeFigureOut">
              <a:rPr lang="en-US" smtClean="0"/>
              <a:t>11/25/2020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F26CA1-450F-224E-944A-8F583AB1E084}" type="slidenum">
              <a:rPr lang="en-US" smtClean="0"/>
              <a:t>‹#›</a:t>
            </a:fld>
            <a:endParaRPr lang="en-US"/>
          </a:p>
        </p:txBody>
      </p:sp>
    </p:spTree>
    <p:extLst>
      <p:ext uri="{BB962C8B-B14F-4D97-AF65-F5344CB8AC3E}">
        <p14:creationId xmlns:p14="http://schemas.microsoft.com/office/powerpoint/2010/main" val="19519228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7793" y="1884671"/>
            <a:ext cx="8694539" cy="3144614"/>
          </a:xfrm>
        </p:spPr>
        <p:txBody>
          <a:bodyPr anchor="b"/>
          <a:lstStyle>
            <a:lvl1pPr>
              <a:defRPr sz="6614"/>
            </a:lvl1pPr>
          </a:lstStyle>
          <a:p>
            <a:r>
              <a:rPr lang="en-US"/>
              <a:t>Click to edit Master title style</a:t>
            </a:r>
            <a:endParaRPr lang="en-US" dirty="0"/>
          </a:p>
        </p:txBody>
      </p:sp>
      <p:sp>
        <p:nvSpPr>
          <p:cNvPr id="3" name="Text Placeholder 2"/>
          <p:cNvSpPr>
            <a:spLocks noGrp="1"/>
          </p:cNvSpPr>
          <p:nvPr>
            <p:ph type="body" idx="1"/>
          </p:nvPr>
        </p:nvSpPr>
        <p:spPr>
          <a:xfrm>
            <a:off x="687793" y="5059035"/>
            <a:ext cx="869453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28C544E-3865-434E-8873-353136D27907}" type="datetimeFigureOut">
              <a:rPr lang="en-US" smtClean="0"/>
              <a:t>11/25/2020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F26CA1-450F-224E-944A-8F583AB1E084}" type="slidenum">
              <a:rPr lang="en-US" smtClean="0"/>
              <a:t>‹#›</a:t>
            </a:fld>
            <a:endParaRPr lang="en-US"/>
          </a:p>
        </p:txBody>
      </p:sp>
    </p:spTree>
    <p:extLst>
      <p:ext uri="{BB962C8B-B14F-4D97-AF65-F5344CB8AC3E}">
        <p14:creationId xmlns:p14="http://schemas.microsoft.com/office/powerpoint/2010/main" val="27691330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93043" y="2012414"/>
            <a:ext cx="4284266" cy="47965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03316" y="2012414"/>
            <a:ext cx="4284266" cy="47965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28C544E-3865-434E-8873-353136D27907}" type="datetimeFigureOut">
              <a:rPr lang="en-US" smtClean="0"/>
              <a:t>11/25/2020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F26CA1-450F-224E-944A-8F583AB1E084}" type="slidenum">
              <a:rPr lang="en-US" smtClean="0"/>
              <a:t>‹#›</a:t>
            </a:fld>
            <a:endParaRPr lang="en-US"/>
          </a:p>
        </p:txBody>
      </p:sp>
    </p:spTree>
    <p:extLst>
      <p:ext uri="{BB962C8B-B14F-4D97-AF65-F5344CB8AC3E}">
        <p14:creationId xmlns:p14="http://schemas.microsoft.com/office/powerpoint/2010/main" val="9353679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94356" y="402484"/>
            <a:ext cx="8694539" cy="1461188"/>
          </a:xfrm>
        </p:spPr>
        <p:txBody>
          <a:bodyPr/>
          <a:lstStyle/>
          <a:p>
            <a:r>
              <a:rPr lang="en-US"/>
              <a:t>Click to edit Master title style</a:t>
            </a:r>
            <a:endParaRPr lang="en-US" dirty="0"/>
          </a:p>
        </p:txBody>
      </p:sp>
      <p:sp>
        <p:nvSpPr>
          <p:cNvPr id="3" name="Text Placeholder 2"/>
          <p:cNvSpPr>
            <a:spLocks noGrp="1"/>
          </p:cNvSpPr>
          <p:nvPr>
            <p:ph type="body" idx="1"/>
          </p:nvPr>
        </p:nvSpPr>
        <p:spPr>
          <a:xfrm>
            <a:off x="694357" y="1853171"/>
            <a:ext cx="4264576"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US"/>
              <a:t>Edit Master text styles</a:t>
            </a:r>
          </a:p>
        </p:txBody>
      </p:sp>
      <p:sp>
        <p:nvSpPr>
          <p:cNvPr id="4" name="Content Placeholder 3"/>
          <p:cNvSpPr>
            <a:spLocks noGrp="1"/>
          </p:cNvSpPr>
          <p:nvPr>
            <p:ph sz="half" idx="2"/>
          </p:nvPr>
        </p:nvSpPr>
        <p:spPr>
          <a:xfrm>
            <a:off x="694357" y="2761381"/>
            <a:ext cx="4264576" cy="4061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03317" y="1853171"/>
            <a:ext cx="4285579"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US"/>
              <a:t>Edit Master text styles</a:t>
            </a:r>
          </a:p>
        </p:txBody>
      </p:sp>
      <p:sp>
        <p:nvSpPr>
          <p:cNvPr id="6" name="Content Placeholder 5"/>
          <p:cNvSpPr>
            <a:spLocks noGrp="1"/>
          </p:cNvSpPr>
          <p:nvPr>
            <p:ph sz="quarter" idx="4"/>
          </p:nvPr>
        </p:nvSpPr>
        <p:spPr>
          <a:xfrm>
            <a:off x="5103317" y="2761381"/>
            <a:ext cx="4285579" cy="4061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8C544E-3865-434E-8873-353136D27907}" type="datetimeFigureOut">
              <a:rPr lang="en-US" smtClean="0"/>
              <a:t>11/25/2020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F26CA1-450F-224E-944A-8F583AB1E084}" type="slidenum">
              <a:rPr lang="en-US" smtClean="0"/>
              <a:t>‹#›</a:t>
            </a:fld>
            <a:endParaRPr lang="en-US"/>
          </a:p>
        </p:txBody>
      </p:sp>
    </p:spTree>
    <p:extLst>
      <p:ext uri="{BB962C8B-B14F-4D97-AF65-F5344CB8AC3E}">
        <p14:creationId xmlns:p14="http://schemas.microsoft.com/office/powerpoint/2010/main" val="1732878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93000" y="402480"/>
            <a:ext cx="8694000" cy="1460880"/>
          </a:xfrm>
          <a:prstGeom prst="rect">
            <a:avLst/>
          </a:prstGeom>
        </p:spPr>
        <p:txBody>
          <a:bodyPr lIns="0" tIns="0" rIns="0" bIns="0" anchor="ctr"/>
          <a:lstStyle/>
          <a:p>
            <a:endParaRPr/>
          </a:p>
        </p:txBody>
      </p:sp>
      <p:sp>
        <p:nvSpPr>
          <p:cNvPr id="8" name="PlaceHolder 2"/>
          <p:cNvSpPr>
            <a:spLocks noGrp="1"/>
          </p:cNvSpPr>
          <p:nvPr>
            <p:ph type="body"/>
          </p:nvPr>
        </p:nvSpPr>
        <p:spPr>
          <a:xfrm>
            <a:off x="693000" y="2012400"/>
            <a:ext cx="8694000" cy="4796280"/>
          </a:xfrm>
          <a:prstGeom prst="rect">
            <a:avLst/>
          </a:prstGeom>
        </p:spPr>
        <p:txBody>
          <a:bodyPr lIns="0" tIns="0" rIns="0" bIns="0"/>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28C544E-3865-434E-8873-353136D27907}" type="datetimeFigureOut">
              <a:rPr lang="en-US" smtClean="0"/>
              <a:t>11/25/2020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F26CA1-450F-224E-944A-8F583AB1E084}" type="slidenum">
              <a:rPr lang="en-US" smtClean="0"/>
              <a:t>‹#›</a:t>
            </a:fld>
            <a:endParaRPr lang="en-US"/>
          </a:p>
        </p:txBody>
      </p:sp>
    </p:spTree>
    <p:extLst>
      <p:ext uri="{BB962C8B-B14F-4D97-AF65-F5344CB8AC3E}">
        <p14:creationId xmlns:p14="http://schemas.microsoft.com/office/powerpoint/2010/main" val="40670842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8C544E-3865-434E-8873-353136D27907}" type="datetimeFigureOut">
              <a:rPr lang="en-US" smtClean="0"/>
              <a:t>11/25/2020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F26CA1-450F-224E-944A-8F583AB1E084}" type="slidenum">
              <a:rPr lang="en-US" smtClean="0"/>
              <a:t>‹#›</a:t>
            </a:fld>
            <a:endParaRPr lang="en-US"/>
          </a:p>
        </p:txBody>
      </p:sp>
    </p:spTree>
    <p:extLst>
      <p:ext uri="{BB962C8B-B14F-4D97-AF65-F5344CB8AC3E}">
        <p14:creationId xmlns:p14="http://schemas.microsoft.com/office/powerpoint/2010/main" val="37017365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4356" y="503978"/>
            <a:ext cx="3251264" cy="1763924"/>
          </a:xfrm>
        </p:spPr>
        <p:txBody>
          <a:bodyPr anchor="b"/>
          <a:lstStyle>
            <a:lvl1pPr>
              <a:defRPr sz="3527"/>
            </a:lvl1pPr>
          </a:lstStyle>
          <a:p>
            <a:r>
              <a:rPr lang="en-US"/>
              <a:t>Click to edit Master title style</a:t>
            </a:r>
            <a:endParaRPr lang="en-US" dirty="0"/>
          </a:p>
        </p:txBody>
      </p:sp>
      <p:sp>
        <p:nvSpPr>
          <p:cNvPr id="3" name="Content Placeholder 2"/>
          <p:cNvSpPr>
            <a:spLocks noGrp="1"/>
          </p:cNvSpPr>
          <p:nvPr>
            <p:ph idx="1"/>
          </p:nvPr>
        </p:nvSpPr>
        <p:spPr>
          <a:xfrm>
            <a:off x="4285579" y="1088455"/>
            <a:ext cx="5103316"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4356" y="2267902"/>
            <a:ext cx="3251264"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n-US"/>
              <a:t>Edit Master text styles</a:t>
            </a:r>
          </a:p>
        </p:txBody>
      </p:sp>
      <p:sp>
        <p:nvSpPr>
          <p:cNvPr id="5" name="Date Placeholder 4"/>
          <p:cNvSpPr>
            <a:spLocks noGrp="1"/>
          </p:cNvSpPr>
          <p:nvPr>
            <p:ph type="dt" sz="half" idx="10"/>
          </p:nvPr>
        </p:nvSpPr>
        <p:spPr/>
        <p:txBody>
          <a:bodyPr/>
          <a:lstStyle/>
          <a:p>
            <a:fld id="{828C544E-3865-434E-8873-353136D27907}" type="datetimeFigureOut">
              <a:rPr lang="en-US" smtClean="0"/>
              <a:t>11/25/2020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F26CA1-450F-224E-944A-8F583AB1E084}" type="slidenum">
              <a:rPr lang="en-US" smtClean="0"/>
              <a:t>‹#›</a:t>
            </a:fld>
            <a:endParaRPr lang="en-US"/>
          </a:p>
        </p:txBody>
      </p:sp>
    </p:spTree>
    <p:extLst>
      <p:ext uri="{BB962C8B-B14F-4D97-AF65-F5344CB8AC3E}">
        <p14:creationId xmlns:p14="http://schemas.microsoft.com/office/powerpoint/2010/main" val="35672169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4356" y="503978"/>
            <a:ext cx="3251264" cy="1763924"/>
          </a:xfrm>
        </p:spPr>
        <p:txBody>
          <a:bodyPr anchor="b"/>
          <a:lstStyle>
            <a:lvl1pPr>
              <a:defRPr sz="3527"/>
            </a:lvl1pPr>
          </a:lstStyle>
          <a:p>
            <a:r>
              <a:rPr lang="en-US"/>
              <a:t>Click to edit Master title style</a:t>
            </a:r>
            <a:endParaRPr lang="en-US" dirty="0"/>
          </a:p>
        </p:txBody>
      </p:sp>
      <p:sp>
        <p:nvSpPr>
          <p:cNvPr id="3" name="Picture Placeholder 2"/>
          <p:cNvSpPr>
            <a:spLocks noGrp="1" noChangeAspect="1"/>
          </p:cNvSpPr>
          <p:nvPr>
            <p:ph type="pic" idx="1"/>
          </p:nvPr>
        </p:nvSpPr>
        <p:spPr>
          <a:xfrm>
            <a:off x="4285579" y="1088455"/>
            <a:ext cx="5103316"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en-US"/>
              <a:t>Click icon to add picture</a:t>
            </a:r>
            <a:endParaRPr lang="en-US" dirty="0"/>
          </a:p>
        </p:txBody>
      </p:sp>
      <p:sp>
        <p:nvSpPr>
          <p:cNvPr id="4" name="Text Placeholder 3"/>
          <p:cNvSpPr>
            <a:spLocks noGrp="1"/>
          </p:cNvSpPr>
          <p:nvPr>
            <p:ph type="body" sz="half" idx="2"/>
          </p:nvPr>
        </p:nvSpPr>
        <p:spPr>
          <a:xfrm>
            <a:off x="694356" y="2267902"/>
            <a:ext cx="3251264"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n-US"/>
              <a:t>Edit Master text styles</a:t>
            </a:r>
          </a:p>
        </p:txBody>
      </p:sp>
      <p:sp>
        <p:nvSpPr>
          <p:cNvPr id="5" name="Date Placeholder 4"/>
          <p:cNvSpPr>
            <a:spLocks noGrp="1"/>
          </p:cNvSpPr>
          <p:nvPr>
            <p:ph type="dt" sz="half" idx="10"/>
          </p:nvPr>
        </p:nvSpPr>
        <p:spPr/>
        <p:txBody>
          <a:bodyPr/>
          <a:lstStyle/>
          <a:p>
            <a:fld id="{828C544E-3865-434E-8873-353136D27907}" type="datetimeFigureOut">
              <a:rPr lang="en-US" smtClean="0"/>
              <a:t>11/25/2020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F26CA1-450F-224E-944A-8F583AB1E084}" type="slidenum">
              <a:rPr lang="en-US" smtClean="0"/>
              <a:t>‹#›</a:t>
            </a:fld>
            <a:endParaRPr lang="en-US"/>
          </a:p>
        </p:txBody>
      </p:sp>
    </p:spTree>
    <p:extLst>
      <p:ext uri="{BB962C8B-B14F-4D97-AF65-F5344CB8AC3E}">
        <p14:creationId xmlns:p14="http://schemas.microsoft.com/office/powerpoint/2010/main" val="16037044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8C544E-3865-434E-8873-353136D27907}" type="datetimeFigureOut">
              <a:rPr lang="en-US" smtClean="0"/>
              <a:t>11/25/2020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F26CA1-450F-224E-944A-8F583AB1E084}" type="slidenum">
              <a:rPr lang="en-US" smtClean="0"/>
              <a:t>‹#›</a:t>
            </a:fld>
            <a:endParaRPr lang="en-US"/>
          </a:p>
        </p:txBody>
      </p:sp>
    </p:spTree>
    <p:extLst>
      <p:ext uri="{BB962C8B-B14F-4D97-AF65-F5344CB8AC3E}">
        <p14:creationId xmlns:p14="http://schemas.microsoft.com/office/powerpoint/2010/main" val="39593417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3948" y="402483"/>
            <a:ext cx="2173635" cy="640647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93044" y="402483"/>
            <a:ext cx="6394896" cy="64064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8C544E-3865-434E-8873-353136D27907}" type="datetimeFigureOut">
              <a:rPr lang="en-US" smtClean="0"/>
              <a:t>11/25/2020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F26CA1-450F-224E-944A-8F583AB1E084}" type="slidenum">
              <a:rPr lang="en-US" smtClean="0"/>
              <a:t>‹#›</a:t>
            </a:fld>
            <a:endParaRPr lang="en-US"/>
          </a:p>
        </p:txBody>
      </p:sp>
    </p:spTree>
    <p:extLst>
      <p:ext uri="{BB962C8B-B14F-4D97-AF65-F5344CB8AC3E}">
        <p14:creationId xmlns:p14="http://schemas.microsoft.com/office/powerpoint/2010/main" val="3074142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93000" y="402480"/>
            <a:ext cx="8694000" cy="1460880"/>
          </a:xfrm>
          <a:prstGeom prst="rect">
            <a:avLst/>
          </a:prstGeom>
        </p:spPr>
        <p:txBody>
          <a:bodyPr lIns="0" tIns="0" rIns="0" bIns="0" anchor="ctr"/>
          <a:lstStyle/>
          <a:p>
            <a:endParaRPr/>
          </a:p>
        </p:txBody>
      </p:sp>
      <p:sp>
        <p:nvSpPr>
          <p:cNvPr id="10" name="PlaceHolder 2"/>
          <p:cNvSpPr>
            <a:spLocks noGrp="1"/>
          </p:cNvSpPr>
          <p:nvPr>
            <p:ph type="body"/>
          </p:nvPr>
        </p:nvSpPr>
        <p:spPr>
          <a:xfrm>
            <a:off x="693000" y="2012400"/>
            <a:ext cx="4242600" cy="4796280"/>
          </a:xfrm>
          <a:prstGeom prst="rect">
            <a:avLst/>
          </a:prstGeom>
        </p:spPr>
        <p:txBody>
          <a:bodyPr lIns="0" tIns="0" rIns="0" bIns="0"/>
          <a:lstStyle/>
          <a:p>
            <a:endParaRPr/>
          </a:p>
        </p:txBody>
      </p:sp>
      <p:sp>
        <p:nvSpPr>
          <p:cNvPr id="11" name="PlaceHolder 3"/>
          <p:cNvSpPr>
            <a:spLocks noGrp="1"/>
          </p:cNvSpPr>
          <p:nvPr>
            <p:ph type="body"/>
          </p:nvPr>
        </p:nvSpPr>
        <p:spPr>
          <a:xfrm>
            <a:off x="5148000" y="2012400"/>
            <a:ext cx="4242600" cy="4796280"/>
          </a:xfrm>
          <a:prstGeom prst="rect">
            <a:avLst/>
          </a:prstGeom>
        </p:spPr>
        <p:txBody>
          <a:bodyPr lIns="0" tIns="0" rIns="0" bIns="0"/>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93000" y="402480"/>
            <a:ext cx="8694000" cy="1460880"/>
          </a:xfrm>
          <a:prstGeom prst="rect">
            <a:avLst/>
          </a:prstGeom>
        </p:spPr>
        <p:txBody>
          <a:bodyPr lIns="0" tIns="0" rIns="0" bIns="0" anchor="ct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93000" y="402480"/>
            <a:ext cx="8694000" cy="6773040"/>
          </a:xfrm>
          <a:prstGeom prst="rect">
            <a:avLst/>
          </a:prstGeom>
        </p:spPr>
        <p:txBody>
          <a:bodyPr lIns="0" tIns="0" rIns="0" bIns="0" anchor="ctr"/>
          <a:lstStyle/>
          <a:p>
            <a:pPr algn="ct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93000" y="402480"/>
            <a:ext cx="8694000" cy="1460880"/>
          </a:xfrm>
          <a:prstGeom prst="rect">
            <a:avLst/>
          </a:prstGeom>
        </p:spPr>
        <p:txBody>
          <a:bodyPr lIns="0" tIns="0" rIns="0" bIns="0" anchor="ctr"/>
          <a:lstStyle/>
          <a:p>
            <a:endParaRPr/>
          </a:p>
        </p:txBody>
      </p:sp>
      <p:sp>
        <p:nvSpPr>
          <p:cNvPr id="15" name="PlaceHolder 2"/>
          <p:cNvSpPr>
            <a:spLocks noGrp="1"/>
          </p:cNvSpPr>
          <p:nvPr>
            <p:ph type="body"/>
          </p:nvPr>
        </p:nvSpPr>
        <p:spPr>
          <a:xfrm>
            <a:off x="693000" y="2012400"/>
            <a:ext cx="4242600" cy="2287800"/>
          </a:xfrm>
          <a:prstGeom prst="rect">
            <a:avLst/>
          </a:prstGeom>
        </p:spPr>
        <p:txBody>
          <a:bodyPr lIns="0" tIns="0" rIns="0" bIns="0"/>
          <a:lstStyle/>
          <a:p>
            <a:endParaRPr/>
          </a:p>
        </p:txBody>
      </p:sp>
      <p:sp>
        <p:nvSpPr>
          <p:cNvPr id="16" name="PlaceHolder 3"/>
          <p:cNvSpPr>
            <a:spLocks noGrp="1"/>
          </p:cNvSpPr>
          <p:nvPr>
            <p:ph type="body"/>
          </p:nvPr>
        </p:nvSpPr>
        <p:spPr>
          <a:xfrm>
            <a:off x="693000" y="4518000"/>
            <a:ext cx="4242600" cy="2287800"/>
          </a:xfrm>
          <a:prstGeom prst="rect">
            <a:avLst/>
          </a:prstGeom>
        </p:spPr>
        <p:txBody>
          <a:bodyPr lIns="0" tIns="0" rIns="0" bIns="0"/>
          <a:lstStyle/>
          <a:p>
            <a:endParaRPr/>
          </a:p>
        </p:txBody>
      </p:sp>
      <p:sp>
        <p:nvSpPr>
          <p:cNvPr id="17" name="PlaceHolder 4"/>
          <p:cNvSpPr>
            <a:spLocks noGrp="1"/>
          </p:cNvSpPr>
          <p:nvPr>
            <p:ph type="body"/>
          </p:nvPr>
        </p:nvSpPr>
        <p:spPr>
          <a:xfrm>
            <a:off x="5148000" y="2012400"/>
            <a:ext cx="4242600" cy="4796280"/>
          </a:xfrm>
          <a:prstGeom prst="rect">
            <a:avLst/>
          </a:prstGeom>
        </p:spPr>
        <p:txBody>
          <a:bodyPr lIns="0" tIns="0" rIns="0" bIns="0"/>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93000" y="402480"/>
            <a:ext cx="8694000" cy="1460880"/>
          </a:xfrm>
          <a:prstGeom prst="rect">
            <a:avLst/>
          </a:prstGeom>
        </p:spPr>
        <p:txBody>
          <a:bodyPr lIns="0" tIns="0" rIns="0" bIns="0" anchor="ctr"/>
          <a:lstStyle/>
          <a:p>
            <a:endParaRPr/>
          </a:p>
        </p:txBody>
      </p:sp>
      <p:sp>
        <p:nvSpPr>
          <p:cNvPr id="19" name="PlaceHolder 2"/>
          <p:cNvSpPr>
            <a:spLocks noGrp="1"/>
          </p:cNvSpPr>
          <p:nvPr>
            <p:ph type="body"/>
          </p:nvPr>
        </p:nvSpPr>
        <p:spPr>
          <a:xfrm>
            <a:off x="693000" y="2012400"/>
            <a:ext cx="4242600" cy="4796280"/>
          </a:xfrm>
          <a:prstGeom prst="rect">
            <a:avLst/>
          </a:prstGeom>
        </p:spPr>
        <p:txBody>
          <a:bodyPr lIns="0" tIns="0" rIns="0" bIns="0"/>
          <a:lstStyle/>
          <a:p>
            <a:endParaRPr/>
          </a:p>
        </p:txBody>
      </p:sp>
      <p:sp>
        <p:nvSpPr>
          <p:cNvPr id="20" name="PlaceHolder 3"/>
          <p:cNvSpPr>
            <a:spLocks noGrp="1"/>
          </p:cNvSpPr>
          <p:nvPr>
            <p:ph type="body"/>
          </p:nvPr>
        </p:nvSpPr>
        <p:spPr>
          <a:xfrm>
            <a:off x="5148000" y="2012400"/>
            <a:ext cx="4242600" cy="2287800"/>
          </a:xfrm>
          <a:prstGeom prst="rect">
            <a:avLst/>
          </a:prstGeom>
        </p:spPr>
        <p:txBody>
          <a:bodyPr lIns="0" tIns="0" rIns="0" bIns="0"/>
          <a:lstStyle/>
          <a:p>
            <a:endParaRPr/>
          </a:p>
        </p:txBody>
      </p:sp>
      <p:sp>
        <p:nvSpPr>
          <p:cNvPr id="21" name="PlaceHolder 4"/>
          <p:cNvSpPr>
            <a:spLocks noGrp="1"/>
          </p:cNvSpPr>
          <p:nvPr>
            <p:ph type="body"/>
          </p:nvPr>
        </p:nvSpPr>
        <p:spPr>
          <a:xfrm>
            <a:off x="5148000" y="4518000"/>
            <a:ext cx="4242600" cy="2287800"/>
          </a:xfrm>
          <a:prstGeom prst="rect">
            <a:avLst/>
          </a:prstGeom>
        </p:spPr>
        <p:txBody>
          <a:bodyPr lIns="0" tIns="0" rIns="0" bIns="0"/>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93000" y="402480"/>
            <a:ext cx="8694000" cy="1460880"/>
          </a:xfrm>
          <a:prstGeom prst="rect">
            <a:avLst/>
          </a:prstGeom>
        </p:spPr>
        <p:txBody>
          <a:bodyPr lIns="0" tIns="0" rIns="0" bIns="0" anchor="ctr"/>
          <a:lstStyle/>
          <a:p>
            <a:endParaRPr/>
          </a:p>
        </p:txBody>
      </p:sp>
      <p:sp>
        <p:nvSpPr>
          <p:cNvPr id="23" name="PlaceHolder 2"/>
          <p:cNvSpPr>
            <a:spLocks noGrp="1"/>
          </p:cNvSpPr>
          <p:nvPr>
            <p:ph type="body"/>
          </p:nvPr>
        </p:nvSpPr>
        <p:spPr>
          <a:xfrm>
            <a:off x="693000" y="2012400"/>
            <a:ext cx="4242600" cy="2287800"/>
          </a:xfrm>
          <a:prstGeom prst="rect">
            <a:avLst/>
          </a:prstGeom>
        </p:spPr>
        <p:txBody>
          <a:bodyPr lIns="0" tIns="0" rIns="0" bIns="0"/>
          <a:lstStyle/>
          <a:p>
            <a:endParaRPr/>
          </a:p>
        </p:txBody>
      </p:sp>
      <p:sp>
        <p:nvSpPr>
          <p:cNvPr id="24" name="PlaceHolder 3"/>
          <p:cNvSpPr>
            <a:spLocks noGrp="1"/>
          </p:cNvSpPr>
          <p:nvPr>
            <p:ph type="body"/>
          </p:nvPr>
        </p:nvSpPr>
        <p:spPr>
          <a:xfrm>
            <a:off x="5148000" y="2012400"/>
            <a:ext cx="4242600" cy="2287800"/>
          </a:xfrm>
          <a:prstGeom prst="rect">
            <a:avLst/>
          </a:prstGeom>
        </p:spPr>
        <p:txBody>
          <a:bodyPr lIns="0" tIns="0" rIns="0" bIns="0"/>
          <a:lstStyle/>
          <a:p>
            <a:endParaRPr/>
          </a:p>
        </p:txBody>
      </p:sp>
      <p:sp>
        <p:nvSpPr>
          <p:cNvPr id="25" name="PlaceHolder 4"/>
          <p:cNvSpPr>
            <a:spLocks noGrp="1"/>
          </p:cNvSpPr>
          <p:nvPr>
            <p:ph type="body"/>
          </p:nvPr>
        </p:nvSpPr>
        <p:spPr>
          <a:xfrm>
            <a:off x="693000" y="4518000"/>
            <a:ext cx="8694000" cy="2287800"/>
          </a:xfrm>
          <a:prstGeom prst="rect">
            <a:avLst/>
          </a:prstGeom>
        </p:spPr>
        <p:txBody>
          <a:bodyPr lIns="0" tIns="0" rIns="0" bIns="0"/>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dt"/>
          </p:nvPr>
        </p:nvSpPr>
        <p:spPr>
          <a:xfrm>
            <a:off x="693000" y="7006680"/>
            <a:ext cx="2267640" cy="402120"/>
          </a:xfrm>
          <a:prstGeom prst="rect">
            <a:avLst/>
          </a:prstGeom>
        </p:spPr>
        <p:txBody>
          <a:bodyPr anchor="ctr"/>
          <a:lstStyle/>
          <a:p>
            <a:pPr>
              <a:lnSpc>
                <a:spcPct val="100000"/>
              </a:lnSpc>
            </a:pPr>
            <a:r>
              <a:rPr lang="fr-FR" sz="989" strike="noStrike">
                <a:solidFill>
                  <a:srgbClr val="8B8B8B"/>
                </a:solidFill>
                <a:latin typeface="Arial"/>
              </a:rPr>
              <a:t>03/10/2016</a:t>
            </a:r>
            <a:endParaRPr/>
          </a:p>
        </p:txBody>
      </p:sp>
      <p:sp>
        <p:nvSpPr>
          <p:cNvPr id="6" name="PlaceHolder 2"/>
          <p:cNvSpPr>
            <a:spLocks noGrp="1"/>
          </p:cNvSpPr>
          <p:nvPr>
            <p:ph type="ftr"/>
          </p:nvPr>
        </p:nvSpPr>
        <p:spPr>
          <a:xfrm>
            <a:off x="3339360" y="7006680"/>
            <a:ext cx="3402000" cy="402120"/>
          </a:xfrm>
          <a:prstGeom prst="rect">
            <a:avLst/>
          </a:prstGeom>
        </p:spPr>
        <p:txBody>
          <a:bodyPr anchor="ctr"/>
          <a:lstStyle/>
          <a:p>
            <a:endParaRPr/>
          </a:p>
        </p:txBody>
      </p:sp>
      <p:sp>
        <p:nvSpPr>
          <p:cNvPr id="2" name="PlaceHolder 3"/>
          <p:cNvSpPr>
            <a:spLocks noGrp="1"/>
          </p:cNvSpPr>
          <p:nvPr>
            <p:ph type="sldNum"/>
          </p:nvPr>
        </p:nvSpPr>
        <p:spPr>
          <a:xfrm>
            <a:off x="7119360" y="7006680"/>
            <a:ext cx="2267640" cy="402120"/>
          </a:xfrm>
          <a:prstGeom prst="rect">
            <a:avLst/>
          </a:prstGeom>
        </p:spPr>
        <p:txBody>
          <a:bodyPr anchor="ctr"/>
          <a:lstStyle/>
          <a:p>
            <a:pPr algn="r">
              <a:lnSpc>
                <a:spcPct val="100000"/>
              </a:lnSpc>
            </a:pPr>
            <a:fld id="{F6276AE9-5E60-4A58-B41B-85F8F071D903}" type="slidenum">
              <a:rPr lang="fr-FR" sz="989" strike="noStrike">
                <a:solidFill>
                  <a:srgbClr val="8B8B8B"/>
                </a:solidFill>
                <a:latin typeface="Arial"/>
              </a:rPr>
              <a:t>‹#›</a:t>
            </a:fld>
            <a:endParaRPr/>
          </a:p>
        </p:txBody>
      </p:sp>
      <p:sp>
        <p:nvSpPr>
          <p:cNvPr id="3" name="PlaceHolder 4"/>
          <p:cNvSpPr>
            <a:spLocks noGrp="1"/>
          </p:cNvSpPr>
          <p:nvPr>
            <p:ph type="title"/>
          </p:nvPr>
        </p:nvSpPr>
        <p:spPr>
          <a:xfrm>
            <a:off x="504000" y="301320"/>
            <a:ext cx="9072000" cy="1261800"/>
          </a:xfrm>
          <a:prstGeom prst="rect">
            <a:avLst/>
          </a:prstGeom>
        </p:spPr>
        <p:txBody>
          <a:bodyPr lIns="0" tIns="0" rIns="0" bIns="0" anchor="ctr"/>
          <a:lstStyle/>
          <a:p>
            <a:r>
              <a:rPr lang="en-US" sz="3640">
                <a:latin typeface="Arial"/>
              </a:rPr>
              <a:t>Click to edit the title text format</a:t>
            </a:r>
            <a:endParaRPr/>
          </a:p>
        </p:txBody>
      </p:sp>
      <p:sp>
        <p:nvSpPr>
          <p:cNvPr id="4" name="PlaceHolder 5"/>
          <p:cNvSpPr>
            <a:spLocks noGrp="1"/>
          </p:cNvSpPr>
          <p:nvPr>
            <p:ph type="body"/>
          </p:nvPr>
        </p:nvSpPr>
        <p:spPr>
          <a:xfrm>
            <a:off x="504000" y="1768680"/>
            <a:ext cx="9072000" cy="4384080"/>
          </a:xfrm>
          <a:prstGeom prst="rect">
            <a:avLst/>
          </a:prstGeom>
        </p:spPr>
        <p:txBody>
          <a:bodyPr lIns="0" tIns="0" rIns="0" bIns="0"/>
          <a:lstStyle/>
          <a:p>
            <a:pPr>
              <a:buSzPct val="45000"/>
              <a:buFont typeface="StarSymbol"/>
              <a:buChar char=""/>
            </a:pPr>
            <a:r>
              <a:rPr lang="en-US" sz="2320">
                <a:latin typeface="Calibri"/>
              </a:rPr>
              <a:t>Click to edit the outline text format</a:t>
            </a:r>
            <a:endParaRPr/>
          </a:p>
          <a:p>
            <a:pPr lvl="1">
              <a:buSzPct val="75000"/>
              <a:buFont typeface="StarSymbol"/>
              <a:buChar char=""/>
            </a:pPr>
            <a:r>
              <a:rPr lang="en-US" sz="1660">
                <a:latin typeface="Calibri"/>
              </a:rPr>
              <a:t>Second Outline Level</a:t>
            </a:r>
            <a:endParaRPr/>
          </a:p>
          <a:p>
            <a:pPr lvl="2">
              <a:buSzPct val="45000"/>
              <a:buFont typeface="StarSymbol"/>
              <a:buChar char=""/>
            </a:pPr>
            <a:r>
              <a:rPr lang="en-US" sz="1490">
                <a:latin typeface="Calibri"/>
              </a:rPr>
              <a:t>Third Outline Level</a:t>
            </a:r>
            <a:endParaRPr/>
          </a:p>
          <a:p>
            <a:pPr lvl="3">
              <a:buSzPct val="75000"/>
              <a:buFont typeface="StarSymbol"/>
              <a:buChar char=""/>
            </a:pPr>
            <a:r>
              <a:rPr lang="en-US" sz="1490">
                <a:latin typeface="Calibri"/>
              </a:rPr>
              <a:t>Fourth Outline Level</a:t>
            </a:r>
            <a:endParaRPr/>
          </a:p>
          <a:p>
            <a:pPr lvl="4">
              <a:buSzPct val="45000"/>
              <a:buFont typeface="StarSymbol"/>
              <a:buChar char=""/>
            </a:pPr>
            <a:r>
              <a:rPr lang="en-US" sz="2000">
                <a:latin typeface="Calibri"/>
              </a:rPr>
              <a:t>Fifth Outline Level</a:t>
            </a:r>
            <a:endParaRPr/>
          </a:p>
          <a:p>
            <a:pPr lvl="5">
              <a:buSzPct val="45000"/>
              <a:buFont typeface="StarSymbol"/>
              <a:buChar char=""/>
            </a:pPr>
            <a:r>
              <a:rPr lang="en-US" sz="2000">
                <a:latin typeface="Calibri"/>
              </a:rPr>
              <a:t>Sixth Outline Level</a:t>
            </a:r>
            <a:endParaRPr/>
          </a:p>
          <a:p>
            <a:pPr lvl="6">
              <a:buSzPct val="45000"/>
              <a:buFont typeface="StarSymbol"/>
              <a:buChar char=""/>
            </a:pPr>
            <a:r>
              <a:rPr lang="en-US" sz="2000">
                <a:latin typeface="Calibri"/>
              </a:rPr>
              <a:t>Seventh Outline Level</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 name="PlaceHolder 1"/>
          <p:cNvSpPr>
            <a:spLocks noGrp="1"/>
          </p:cNvSpPr>
          <p:nvPr>
            <p:ph type="title"/>
          </p:nvPr>
        </p:nvSpPr>
        <p:spPr>
          <a:xfrm>
            <a:off x="693000" y="402480"/>
            <a:ext cx="8694000" cy="1460880"/>
          </a:xfrm>
          <a:prstGeom prst="rect">
            <a:avLst/>
          </a:prstGeom>
        </p:spPr>
        <p:txBody>
          <a:bodyPr anchor="ctr"/>
          <a:lstStyle/>
          <a:p>
            <a:pPr>
              <a:lnSpc>
                <a:spcPct val="90000"/>
              </a:lnSpc>
            </a:pPr>
            <a:r>
              <a:rPr lang="en-US" sz="3640" strike="noStrike">
                <a:solidFill>
                  <a:srgbClr val="000000"/>
                </a:solidFill>
                <a:latin typeface="Calibri Light"/>
              </a:rPr>
              <a:t>Click to edit the title text formatClick to edit Master title style</a:t>
            </a:r>
            <a:endParaRPr/>
          </a:p>
        </p:txBody>
      </p:sp>
      <p:sp>
        <p:nvSpPr>
          <p:cNvPr id="40" name="PlaceHolder 2"/>
          <p:cNvSpPr>
            <a:spLocks noGrp="1"/>
          </p:cNvSpPr>
          <p:nvPr>
            <p:ph type="body"/>
          </p:nvPr>
        </p:nvSpPr>
        <p:spPr>
          <a:xfrm>
            <a:off x="693000" y="2012400"/>
            <a:ext cx="8694000" cy="4796280"/>
          </a:xfrm>
          <a:prstGeom prst="rect">
            <a:avLst/>
          </a:prstGeom>
        </p:spPr>
        <p:txBody>
          <a:bodyPr/>
          <a:lstStyle/>
          <a:p>
            <a:pPr>
              <a:buSzPct val="45000"/>
              <a:buFont typeface="StarSymbol"/>
              <a:buChar char=""/>
            </a:pPr>
            <a:r>
              <a:rPr lang="en-US" sz="2320" strike="noStrike">
                <a:solidFill>
                  <a:srgbClr val="000000"/>
                </a:solidFill>
                <a:latin typeface="Calibri"/>
              </a:rPr>
              <a:t>Click to edit the outline text format</a:t>
            </a:r>
            <a:endParaRPr/>
          </a:p>
          <a:p>
            <a:pPr lvl="1">
              <a:buSzPct val="75000"/>
              <a:buFont typeface="StarSymbol"/>
              <a:buChar char=""/>
            </a:pPr>
            <a:r>
              <a:rPr lang="en-US" sz="2320" strike="noStrike">
                <a:solidFill>
                  <a:srgbClr val="000000"/>
                </a:solidFill>
                <a:latin typeface="Calibri"/>
              </a:rPr>
              <a:t>Second Outline Level</a:t>
            </a:r>
            <a:endParaRPr/>
          </a:p>
          <a:p>
            <a:pPr lvl="2">
              <a:buSzPct val="45000"/>
              <a:buFont typeface="StarSymbol"/>
              <a:buChar char=""/>
            </a:pPr>
            <a:r>
              <a:rPr lang="en-US" sz="2320" strike="noStrike">
                <a:solidFill>
                  <a:srgbClr val="000000"/>
                </a:solidFill>
                <a:latin typeface="Calibri"/>
              </a:rPr>
              <a:t>Third Outline Level</a:t>
            </a:r>
            <a:endParaRPr/>
          </a:p>
          <a:p>
            <a:pPr lvl="3">
              <a:buSzPct val="75000"/>
              <a:buFont typeface="StarSymbol"/>
              <a:buChar char=""/>
            </a:pPr>
            <a:r>
              <a:rPr lang="en-US" sz="2320" strike="noStrike">
                <a:solidFill>
                  <a:srgbClr val="000000"/>
                </a:solidFill>
                <a:latin typeface="Calibri"/>
              </a:rPr>
              <a:t>Fourth Outline Level</a:t>
            </a:r>
            <a:endParaRPr/>
          </a:p>
          <a:p>
            <a:pPr lvl="4">
              <a:buSzPct val="45000"/>
              <a:buFont typeface="StarSymbol"/>
              <a:buChar char=""/>
            </a:pPr>
            <a:r>
              <a:rPr lang="en-US" sz="2320" strike="noStrike">
                <a:solidFill>
                  <a:srgbClr val="000000"/>
                </a:solidFill>
                <a:latin typeface="Calibri"/>
              </a:rPr>
              <a:t>Fifth Outline Level</a:t>
            </a:r>
            <a:endParaRPr/>
          </a:p>
          <a:p>
            <a:pPr lvl="5">
              <a:buSzPct val="45000"/>
              <a:buFont typeface="StarSymbol"/>
              <a:buChar char=""/>
            </a:pPr>
            <a:r>
              <a:rPr lang="en-US" sz="2320" strike="noStrike">
                <a:solidFill>
                  <a:srgbClr val="000000"/>
                </a:solidFill>
                <a:latin typeface="Calibri"/>
              </a:rPr>
              <a:t>Sixth Outline Level</a:t>
            </a:r>
            <a:endParaRPr/>
          </a:p>
          <a:p>
            <a:pPr>
              <a:lnSpc>
                <a:spcPct val="100000"/>
              </a:lnSpc>
              <a:buFont typeface="Arial"/>
              <a:buChar char="•"/>
            </a:pPr>
            <a:r>
              <a:rPr lang="en-US" sz="2320" strike="noStrike">
                <a:solidFill>
                  <a:srgbClr val="000000"/>
                </a:solidFill>
                <a:latin typeface="Calibri"/>
              </a:rPr>
              <a:t>Seventh Outline LevelClick to edit Master text styles</a:t>
            </a:r>
            <a:endParaRPr/>
          </a:p>
          <a:p>
            <a:pPr lvl="1">
              <a:lnSpc>
                <a:spcPct val="100000"/>
              </a:lnSpc>
              <a:buFont typeface="Arial"/>
              <a:buChar char="•"/>
            </a:pPr>
            <a:r>
              <a:rPr lang="en-US" sz="1990" strike="noStrike">
                <a:solidFill>
                  <a:srgbClr val="000000"/>
                </a:solidFill>
                <a:latin typeface="Calibri"/>
              </a:rPr>
              <a:t>Second level</a:t>
            </a:r>
            <a:endParaRPr/>
          </a:p>
          <a:p>
            <a:pPr lvl="2">
              <a:lnSpc>
                <a:spcPct val="100000"/>
              </a:lnSpc>
              <a:buFont typeface="Arial"/>
              <a:buChar char="•"/>
            </a:pPr>
            <a:r>
              <a:rPr lang="en-US" sz="1660" strike="noStrike">
                <a:solidFill>
                  <a:srgbClr val="000000"/>
                </a:solidFill>
                <a:latin typeface="Calibri"/>
              </a:rPr>
              <a:t>Third level</a:t>
            </a:r>
            <a:endParaRPr/>
          </a:p>
          <a:p>
            <a:pPr lvl="3">
              <a:lnSpc>
                <a:spcPct val="100000"/>
              </a:lnSpc>
              <a:buFont typeface="Arial"/>
              <a:buChar char="•"/>
            </a:pPr>
            <a:r>
              <a:rPr lang="en-US" sz="1490" strike="noStrike">
                <a:solidFill>
                  <a:srgbClr val="000000"/>
                </a:solidFill>
                <a:latin typeface="Calibri"/>
              </a:rPr>
              <a:t>Fourth level</a:t>
            </a:r>
            <a:endParaRPr/>
          </a:p>
          <a:p>
            <a:pPr lvl="4">
              <a:lnSpc>
                <a:spcPct val="100000"/>
              </a:lnSpc>
              <a:buFont typeface="Arial"/>
              <a:buChar char="•"/>
            </a:pPr>
            <a:r>
              <a:rPr lang="en-US" sz="1490" strike="noStrike">
                <a:solidFill>
                  <a:srgbClr val="000000"/>
                </a:solidFill>
                <a:latin typeface="Calibri"/>
              </a:rPr>
              <a:t>Fifth level</a:t>
            </a:r>
            <a:endParaRPr/>
          </a:p>
        </p:txBody>
      </p:sp>
      <p:sp>
        <p:nvSpPr>
          <p:cNvPr id="41" name="PlaceHolder 3"/>
          <p:cNvSpPr>
            <a:spLocks noGrp="1"/>
          </p:cNvSpPr>
          <p:nvPr>
            <p:ph type="dt"/>
          </p:nvPr>
        </p:nvSpPr>
        <p:spPr>
          <a:xfrm>
            <a:off x="693000" y="7006680"/>
            <a:ext cx="2267640" cy="402120"/>
          </a:xfrm>
          <a:prstGeom prst="rect">
            <a:avLst/>
          </a:prstGeom>
        </p:spPr>
        <p:txBody>
          <a:bodyPr anchor="ctr"/>
          <a:lstStyle/>
          <a:p>
            <a:pPr>
              <a:lnSpc>
                <a:spcPct val="100000"/>
              </a:lnSpc>
            </a:pPr>
            <a:r>
              <a:rPr lang="fr-FR" sz="989" strike="noStrike">
                <a:solidFill>
                  <a:srgbClr val="8B8B8B"/>
                </a:solidFill>
                <a:latin typeface="Arial"/>
              </a:rPr>
              <a:t>03/10/2016</a:t>
            </a:r>
            <a:endParaRPr/>
          </a:p>
        </p:txBody>
      </p:sp>
      <p:sp>
        <p:nvSpPr>
          <p:cNvPr id="42" name="PlaceHolder 4"/>
          <p:cNvSpPr>
            <a:spLocks noGrp="1"/>
          </p:cNvSpPr>
          <p:nvPr>
            <p:ph type="ftr"/>
          </p:nvPr>
        </p:nvSpPr>
        <p:spPr>
          <a:xfrm>
            <a:off x="3339360" y="7006680"/>
            <a:ext cx="3402000" cy="402120"/>
          </a:xfrm>
          <a:prstGeom prst="rect">
            <a:avLst/>
          </a:prstGeom>
        </p:spPr>
        <p:txBody>
          <a:bodyPr anchor="ctr"/>
          <a:lstStyle/>
          <a:p>
            <a:endParaRPr/>
          </a:p>
        </p:txBody>
      </p:sp>
      <p:sp>
        <p:nvSpPr>
          <p:cNvPr id="43" name="PlaceHolder 5"/>
          <p:cNvSpPr>
            <a:spLocks noGrp="1"/>
          </p:cNvSpPr>
          <p:nvPr>
            <p:ph type="sldNum"/>
          </p:nvPr>
        </p:nvSpPr>
        <p:spPr>
          <a:xfrm>
            <a:off x="7119360" y="7006680"/>
            <a:ext cx="2267640" cy="402120"/>
          </a:xfrm>
          <a:prstGeom prst="rect">
            <a:avLst/>
          </a:prstGeom>
        </p:spPr>
        <p:txBody>
          <a:bodyPr anchor="ctr"/>
          <a:lstStyle/>
          <a:p>
            <a:pPr algn="r">
              <a:lnSpc>
                <a:spcPct val="100000"/>
              </a:lnSpc>
            </a:pPr>
            <a:fld id="{B310505C-2EF7-4420-B0DB-0CE0245A1694}" type="slidenum">
              <a:rPr lang="fr-FR" sz="989" strike="noStrike">
                <a:solidFill>
                  <a:srgbClr val="8B8B8B"/>
                </a:solidFill>
                <a:latin typeface="Arial"/>
              </a:rPr>
              <a:t>‹#›</a:t>
            </a:fld>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3043" y="402484"/>
            <a:ext cx="8694539" cy="146118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93043" y="2012414"/>
            <a:ext cx="8694539" cy="479654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93043" y="7006700"/>
            <a:ext cx="2268141"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828C544E-3865-434E-8873-353136D27907}" type="datetimeFigureOut">
              <a:rPr lang="en-US" smtClean="0"/>
              <a:t>11/25/2020</a:t>
            </a:fld>
            <a:endParaRPr lang="en-US"/>
          </a:p>
        </p:txBody>
      </p:sp>
      <p:sp>
        <p:nvSpPr>
          <p:cNvPr id="5" name="Footer Placeholder 4"/>
          <p:cNvSpPr>
            <a:spLocks noGrp="1"/>
          </p:cNvSpPr>
          <p:nvPr>
            <p:ph type="ftr" sz="quarter" idx="3"/>
          </p:nvPr>
        </p:nvSpPr>
        <p:spPr>
          <a:xfrm>
            <a:off x="3339207" y="7006700"/>
            <a:ext cx="3402211"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119441" y="7006700"/>
            <a:ext cx="2268141"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ABF26CA1-450F-224E-944A-8F583AB1E084}" type="slidenum">
              <a:rPr lang="en-US" smtClean="0"/>
              <a:t>‹#›</a:t>
            </a:fld>
            <a:endParaRPr lang="en-US"/>
          </a:p>
        </p:txBody>
      </p:sp>
    </p:spTree>
    <p:extLst>
      <p:ext uri="{BB962C8B-B14F-4D97-AF65-F5344CB8AC3E}">
        <p14:creationId xmlns:p14="http://schemas.microsoft.com/office/powerpoint/2010/main" val="160934407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www.usask.ca/inarch" TargetMode="External"/><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image" Target="../media/image19.jpeg"/><Relationship Id="rId12" Type="http://schemas.openxmlformats.org/officeDocument/2006/relationships/image" Target="../media/image24.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notesSlide" Target="../notesSlides/notesSlide5.xml"/><Relationship Id="rId9" Type="http://schemas.openxmlformats.org/officeDocument/2006/relationships/image" Target="../media/image21.jpeg"/></Relationships>
</file>

<file path=ppt/slides/_rels/slide12.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jpeg"/><Relationship Id="rId1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image" Target="../media/image27.jpeg"/><Relationship Id="rId12" Type="http://schemas.openxmlformats.org/officeDocument/2006/relationships/image" Target="../media/image32.jpeg"/><Relationship Id="rId17" Type="http://schemas.openxmlformats.org/officeDocument/2006/relationships/image" Target="../media/image37.jpeg"/><Relationship Id="rId2" Type="http://schemas.openxmlformats.org/officeDocument/2006/relationships/audio" Target="../media/media12.m4a"/><Relationship Id="rId16" Type="http://schemas.openxmlformats.org/officeDocument/2006/relationships/image" Target="../media/image36.jpeg"/><Relationship Id="rId1" Type="http://schemas.microsoft.com/office/2007/relationships/media" Target="../media/media12.m4a"/><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5" Type="http://schemas.openxmlformats.org/officeDocument/2006/relationships/image" Target="../media/image35.jpeg"/><Relationship Id="rId10" Type="http://schemas.openxmlformats.org/officeDocument/2006/relationships/image" Target="../media/image30.jpeg"/><Relationship Id="rId4" Type="http://schemas.openxmlformats.org/officeDocument/2006/relationships/notesSlide" Target="../notesSlides/notesSlide6.xml"/><Relationship Id="rId9" Type="http://schemas.openxmlformats.org/officeDocument/2006/relationships/image" Target="../media/image29.jpeg"/><Relationship Id="rId14" Type="http://schemas.openxmlformats.org/officeDocument/2006/relationships/image" Target="../media/image34.jpe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4.xml"/><Relationship Id="rId7" Type="http://schemas.openxmlformats.org/officeDocument/2006/relationships/image" Target="../media/image40.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notesSlide" Target="../notesSlides/notesSlide7.xml"/><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3.jpg"/><Relationship Id="rId5" Type="http://schemas.openxmlformats.org/officeDocument/2006/relationships/image" Target="../media/image42.pn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image" Target="../media/image46.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image" Target="../media/image49.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50.png"/><Relationship Id="rId4"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image" Target="../media/image5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image" Target="../media/image56.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5.png"/><Relationship Id="rId5" Type="http://schemas.openxmlformats.org/officeDocument/2006/relationships/image" Target="../media/image54.jp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image" Target="../media/image58.jpe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hyperlink" Target="https://www.earth-syst-sci-data.net/special_issue871.html" TargetMode="Externa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3.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14.xml"/><Relationship Id="rId7" Type="http://schemas.openxmlformats.org/officeDocument/2006/relationships/image" Target="../media/image13.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3.png"/><Relationship Id="rId4" Type="http://schemas.openxmlformats.org/officeDocument/2006/relationships/notesSlide" Target="../notesSlides/notesSlide3.xml"/><Relationship Id="rId9" Type="http://schemas.openxmlformats.org/officeDocument/2006/relationships/hyperlink" Target="https://news.usask.ca/media-release-pages/2019/the-world-is-losing-its-cool-with-the-loss-of-snowpacks-and-glaciers,-posing-threats-to-water-security.ph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TextShape 1"/>
          <p:cNvSpPr txBox="1"/>
          <p:nvPr/>
        </p:nvSpPr>
        <p:spPr>
          <a:xfrm>
            <a:off x="648000" y="2465583"/>
            <a:ext cx="9288000" cy="2347560"/>
          </a:xfrm>
          <a:prstGeom prst="rect">
            <a:avLst/>
          </a:prstGeom>
          <a:noFill/>
          <a:ln>
            <a:noFill/>
          </a:ln>
        </p:spPr>
        <p:txBody>
          <a:bodyPr lIns="0" rIns="20160"/>
          <a:lstStyle/>
          <a:p>
            <a:pPr algn="ctr">
              <a:lnSpc>
                <a:spcPct val="100000"/>
              </a:lnSpc>
            </a:pPr>
            <a:r>
              <a:rPr lang="fr-FR" sz="2100" strike="noStrike" dirty="0">
                <a:solidFill>
                  <a:srgbClr val="000000"/>
                </a:solidFill>
                <a:latin typeface="Calibri"/>
              </a:rPr>
              <a:t>John Pomeroy and INARCH </a:t>
            </a:r>
            <a:r>
              <a:rPr lang="fr-FR" sz="2100" strike="noStrike" dirty="0" err="1">
                <a:solidFill>
                  <a:srgbClr val="000000"/>
                </a:solidFill>
                <a:latin typeface="Calibri"/>
              </a:rPr>
              <a:t>colleagues</a:t>
            </a:r>
            <a:endParaRPr dirty="0"/>
          </a:p>
          <a:p>
            <a:pPr algn="ctr">
              <a:lnSpc>
                <a:spcPct val="73000"/>
              </a:lnSpc>
            </a:pPr>
            <a:r>
              <a:rPr lang="fr-FR" sz="2100" strike="noStrike" dirty="0">
                <a:solidFill>
                  <a:srgbClr val="000000"/>
                </a:solidFill>
                <a:latin typeface="Calibri"/>
              </a:rPr>
              <a:t>
Centre for Hydrology &amp; Global Institute for Water Security, 
University of Saskatchewan, Canada</a:t>
            </a:r>
          </a:p>
          <a:p>
            <a:pPr algn="ctr">
              <a:lnSpc>
                <a:spcPct val="73000"/>
              </a:lnSpc>
            </a:pPr>
            <a:endParaRPr dirty="0"/>
          </a:p>
        </p:txBody>
      </p:sp>
      <p:sp>
        <p:nvSpPr>
          <p:cNvPr id="163" name="CustomShape 2"/>
          <p:cNvSpPr/>
          <p:nvPr/>
        </p:nvSpPr>
        <p:spPr>
          <a:xfrm>
            <a:off x="468360" y="179280"/>
            <a:ext cx="9070560" cy="1785600"/>
          </a:xfrm>
          <a:prstGeom prst="rect">
            <a:avLst/>
          </a:prstGeom>
          <a:noFill/>
          <a:ln>
            <a:noFill/>
          </a:ln>
        </p:spPr>
        <p:style>
          <a:lnRef idx="0">
            <a:scrgbClr r="0" g="0" b="0"/>
          </a:lnRef>
          <a:fillRef idx="0">
            <a:scrgbClr r="0" g="0" b="0"/>
          </a:fillRef>
          <a:effectRef idx="0">
            <a:scrgbClr r="0" g="0" b="0"/>
          </a:effectRef>
          <a:fontRef idx="minor"/>
        </p:style>
        <p:txBody>
          <a:bodyPr lIns="0" tIns="28080" rIns="0" bIns="0" anchor="ctr"/>
          <a:lstStyle/>
          <a:p>
            <a:pPr algn="ctr">
              <a:lnSpc>
                <a:spcPct val="93000"/>
              </a:lnSpc>
            </a:pPr>
            <a:r>
              <a:rPr lang="fr-FR" sz="2400" strike="noStrike">
                <a:solidFill>
                  <a:srgbClr val="000000"/>
                </a:solidFill>
                <a:latin typeface="Arial"/>
              </a:rPr>
              <a:t>
</a:t>
            </a:r>
            <a:endParaRPr/>
          </a:p>
        </p:txBody>
      </p:sp>
      <p:sp>
        <p:nvSpPr>
          <p:cNvPr id="164" name="CustomShape 3"/>
          <p:cNvSpPr/>
          <p:nvPr/>
        </p:nvSpPr>
        <p:spPr>
          <a:xfrm>
            <a:off x="215640" y="5400"/>
            <a:ext cx="9720720" cy="2711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dirty="0"/>
          </a:p>
          <a:p>
            <a:pPr algn="ctr">
              <a:lnSpc>
                <a:spcPct val="100000"/>
              </a:lnSpc>
            </a:pPr>
            <a:r>
              <a:rPr lang="fr-FR" sz="3600" strike="noStrike" dirty="0">
                <a:solidFill>
                  <a:srgbClr val="333F4F"/>
                </a:solidFill>
                <a:latin typeface="Arial"/>
              </a:rPr>
              <a:t>INARCH: 
International </a:t>
            </a:r>
            <a:r>
              <a:rPr lang="en-CA" sz="3600" strike="noStrike" dirty="0">
                <a:solidFill>
                  <a:srgbClr val="333F4F"/>
                </a:solidFill>
                <a:latin typeface="Arial"/>
              </a:rPr>
              <a:t>Network</a:t>
            </a:r>
            <a:r>
              <a:rPr lang="fr-FR" sz="3600" strike="noStrike" dirty="0">
                <a:solidFill>
                  <a:srgbClr val="333F4F"/>
                </a:solidFill>
                <a:latin typeface="Arial"/>
              </a:rPr>
              <a:t> for Alpine Research </a:t>
            </a:r>
            <a:r>
              <a:rPr lang="fr-FR" sz="3600" strike="noStrike" dirty="0" err="1">
                <a:solidFill>
                  <a:srgbClr val="333F4F"/>
                </a:solidFill>
                <a:latin typeface="Arial"/>
              </a:rPr>
              <a:t>Catchment</a:t>
            </a:r>
            <a:r>
              <a:rPr lang="fr-FR" sz="3600" strike="noStrike" dirty="0">
                <a:solidFill>
                  <a:srgbClr val="333F4F"/>
                </a:solidFill>
                <a:latin typeface="Arial"/>
              </a:rPr>
              <a:t> Hydrology </a:t>
            </a:r>
            <a:endParaRPr dirty="0"/>
          </a:p>
          <a:p>
            <a:pPr>
              <a:lnSpc>
                <a:spcPct val="100000"/>
              </a:lnSpc>
            </a:pPr>
            <a:endParaRPr dirty="0"/>
          </a:p>
        </p:txBody>
      </p:sp>
      <p:pic>
        <p:nvPicPr>
          <p:cNvPr id="165" name="Picture 7"/>
          <p:cNvPicPr/>
          <p:nvPr/>
        </p:nvPicPr>
        <p:blipFill>
          <a:blip r:embed="rId5"/>
          <a:stretch/>
        </p:blipFill>
        <p:spPr>
          <a:xfrm>
            <a:off x="3187844" y="4608587"/>
            <a:ext cx="3888000" cy="2105640"/>
          </a:xfrm>
          <a:prstGeom prst="rect">
            <a:avLst/>
          </a:prstGeom>
          <a:ln>
            <a:noFill/>
          </a:ln>
        </p:spPr>
      </p:pic>
      <p:sp>
        <p:nvSpPr>
          <p:cNvPr id="2" name="ZoneTexte 1"/>
          <p:cNvSpPr txBox="1"/>
          <p:nvPr/>
        </p:nvSpPr>
        <p:spPr>
          <a:xfrm>
            <a:off x="2147824" y="7077466"/>
            <a:ext cx="5784725" cy="369332"/>
          </a:xfrm>
          <a:prstGeom prst="rect">
            <a:avLst/>
          </a:prstGeom>
          <a:noFill/>
        </p:spPr>
        <p:txBody>
          <a:bodyPr wrap="none" rtlCol="0">
            <a:spAutoFit/>
          </a:bodyPr>
          <a:lstStyle/>
          <a:p>
            <a:pPr algn="dist"/>
            <a:r>
              <a:rPr lang="fr-FR" dirty="0"/>
              <a:t>GHP </a:t>
            </a:r>
            <a:r>
              <a:rPr lang="fr-FR" dirty="0" err="1"/>
              <a:t>Annual</a:t>
            </a:r>
            <a:r>
              <a:rPr lang="fr-FR" dirty="0"/>
              <a:t> Meeting, Online, 26 – 27 </a:t>
            </a:r>
            <a:r>
              <a:rPr lang="fr-FR" dirty="0" err="1"/>
              <a:t>November</a:t>
            </a:r>
            <a:r>
              <a:rPr lang="fr-FR" dirty="0"/>
              <a:t>, 2020</a:t>
            </a:r>
          </a:p>
        </p:txBody>
      </p:sp>
      <p:sp>
        <p:nvSpPr>
          <p:cNvPr id="3" name="TextBox 2"/>
          <p:cNvSpPr txBox="1"/>
          <p:nvPr/>
        </p:nvSpPr>
        <p:spPr>
          <a:xfrm>
            <a:off x="301658" y="5458120"/>
            <a:ext cx="2403287" cy="369332"/>
          </a:xfrm>
          <a:prstGeom prst="rect">
            <a:avLst/>
          </a:prstGeom>
          <a:noFill/>
        </p:spPr>
        <p:txBody>
          <a:bodyPr wrap="none" rtlCol="0">
            <a:spAutoFit/>
          </a:bodyPr>
          <a:lstStyle/>
          <a:p>
            <a:r>
              <a:rPr lang="en-CA" dirty="0">
                <a:hlinkClick r:id="rId6"/>
              </a:rPr>
              <a:t>www.usask.ca/inarch</a:t>
            </a:r>
            <a:r>
              <a:rPr lang="en-CA" dirty="0"/>
              <a:t>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59925" y="703897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004"/>
    </mc:Choice>
    <mc:Fallback xmlns="">
      <p:transition spd="slow" advTm="32004"/>
    </mc:Fallback>
  </mc:AlternateContent>
  <p:timing>
    <p:tnLst>
      <p:par>
        <p:cTn id="1" dur="indefinite" restart="never" nodeType="tmRoot">
          <p:childTnLst>
            <p:seq>
              <p:cTn id="2"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5374" y="129148"/>
            <a:ext cx="9248094" cy="1460880"/>
          </a:xfrm>
        </p:spPr>
        <p:txBody>
          <a:bodyPr/>
          <a:lstStyle/>
          <a:p>
            <a:pPr algn="ctr"/>
            <a:r>
              <a:rPr lang="en-US" sz="3600" b="1" dirty="0"/>
              <a:t>Institute of Tibetan Plateau Research, Chinese Academy of Sciences</a:t>
            </a:r>
          </a:p>
        </p:txBody>
      </p:sp>
      <p:sp>
        <p:nvSpPr>
          <p:cNvPr id="4" name="ZoneTexte 3"/>
          <p:cNvSpPr txBox="1"/>
          <p:nvPr/>
        </p:nvSpPr>
        <p:spPr>
          <a:xfrm>
            <a:off x="137953" y="1609935"/>
            <a:ext cx="9352035" cy="2862322"/>
          </a:xfrm>
          <a:prstGeom prst="rect">
            <a:avLst/>
          </a:prstGeom>
          <a:noFill/>
        </p:spPr>
        <p:txBody>
          <a:bodyPr wrap="square" rtlCol="0">
            <a:spAutoFit/>
          </a:bodyPr>
          <a:lstStyle/>
          <a:p>
            <a:r>
              <a:rPr lang="en-US" sz="2000" b="1" dirty="0"/>
              <a:t>Scientific activities in 2020:</a:t>
            </a:r>
          </a:p>
          <a:p>
            <a:endParaRPr lang="en-US" sz="2000" dirty="0"/>
          </a:p>
          <a:p>
            <a:pPr marL="285750" indent="-285750">
              <a:buFont typeface="Arial"/>
              <a:buChar char="•"/>
            </a:pPr>
            <a:r>
              <a:rPr lang="en-US" sz="2000" dirty="0"/>
              <a:t>PBL tower measurements over the </a:t>
            </a:r>
            <a:r>
              <a:rPr lang="en-US" sz="2000" dirty="0" err="1"/>
              <a:t>Kuoqionggangri</a:t>
            </a:r>
            <a:r>
              <a:rPr lang="en-US" sz="2000" dirty="0"/>
              <a:t> glacier</a:t>
            </a:r>
          </a:p>
          <a:p>
            <a:pPr marL="742950" lvl="1" indent="-285750">
              <a:buFont typeface="Arial"/>
              <a:buChar char="•"/>
            </a:pPr>
            <a:r>
              <a:rPr lang="en-US" sz="2000" dirty="0"/>
              <a:t>5 layers of air temperature, air humidity, wind speed and direction; </a:t>
            </a:r>
          </a:p>
          <a:p>
            <a:pPr marL="742950" lvl="1" indent="-285750">
              <a:buFont typeface="Arial"/>
              <a:buChar char="•"/>
            </a:pPr>
            <a:r>
              <a:rPr lang="en-US" sz="2000" dirty="0"/>
              <a:t>four component radiation and rain gauge;</a:t>
            </a:r>
          </a:p>
          <a:p>
            <a:pPr marL="742950" lvl="1" indent="-285750">
              <a:buFont typeface="Arial"/>
              <a:buChar char="•"/>
            </a:pPr>
            <a:r>
              <a:rPr lang="en-US" sz="2000" dirty="0"/>
              <a:t>automatic weather station;</a:t>
            </a:r>
          </a:p>
          <a:p>
            <a:pPr marL="742950" lvl="1" indent="-285750">
              <a:buFont typeface="Arial"/>
              <a:buChar char="•"/>
            </a:pPr>
            <a:r>
              <a:rPr lang="en-US" sz="2000" dirty="0"/>
              <a:t>ice temperature profiles and ice movement measurements; </a:t>
            </a:r>
            <a:endParaRPr lang="fr-FR" sz="2000" dirty="0">
              <a:effectLst/>
            </a:endParaRPr>
          </a:p>
          <a:p>
            <a:pPr marL="742950" lvl="1" indent="-285750">
              <a:buFont typeface="Arial"/>
              <a:buChar char="•"/>
            </a:pPr>
            <a:endParaRPr lang="fr-FR" sz="2000" dirty="0">
              <a:effectLst/>
            </a:endParaRPr>
          </a:p>
          <a:p>
            <a:endParaRPr lang="fr-FR" sz="2000" dirty="0">
              <a:effectLst/>
            </a:endParaRPr>
          </a:p>
        </p:txBody>
      </p:sp>
      <p:sp>
        <p:nvSpPr>
          <p:cNvPr id="3" name="TextBox 2"/>
          <p:cNvSpPr txBox="1"/>
          <p:nvPr/>
        </p:nvSpPr>
        <p:spPr>
          <a:xfrm>
            <a:off x="4714875" y="4010025"/>
            <a:ext cx="184731" cy="369332"/>
          </a:xfrm>
          <a:prstGeom prst="rect">
            <a:avLst/>
          </a:prstGeom>
          <a:noFill/>
        </p:spPr>
        <p:txBody>
          <a:bodyPr wrap="none" rtlCol="0">
            <a:spAutoFit/>
          </a:bodyPr>
          <a:lstStyle/>
          <a:p>
            <a:endParaRPr lang="en-US" dirty="0"/>
          </a:p>
        </p:txBody>
      </p:sp>
      <p:grpSp>
        <p:nvGrpSpPr>
          <p:cNvPr id="11" name="组合 2">
            <a:extLst>
              <a:ext uri="{FF2B5EF4-FFF2-40B4-BE49-F238E27FC236}">
                <a16:creationId xmlns:a16="http://schemas.microsoft.com/office/drawing/2014/main" id="{95CE959E-483A-406B-959A-FE8CB9D85D22}"/>
              </a:ext>
            </a:extLst>
          </p:cNvPr>
          <p:cNvGrpSpPr/>
          <p:nvPr/>
        </p:nvGrpSpPr>
        <p:grpSpPr>
          <a:xfrm>
            <a:off x="327606" y="4010025"/>
            <a:ext cx="9144000" cy="3439160"/>
            <a:chOff x="105" y="5536"/>
            <a:chExt cx="14296" cy="4784"/>
          </a:xfrm>
        </p:grpSpPr>
        <p:pic>
          <p:nvPicPr>
            <p:cNvPr id="12" name="图片 7" descr="廓琼岗日冰川">
              <a:extLst>
                <a:ext uri="{FF2B5EF4-FFF2-40B4-BE49-F238E27FC236}">
                  <a16:creationId xmlns:a16="http://schemas.microsoft.com/office/drawing/2014/main" id="{4489A09B-03D5-473B-BC2C-87B559D6CA43}"/>
                </a:ext>
              </a:extLst>
            </p:cNvPr>
            <p:cNvPicPr>
              <a:picLocks noChangeAspect="1"/>
            </p:cNvPicPr>
            <p:nvPr/>
          </p:nvPicPr>
          <p:blipFill>
            <a:blip r:embed="rId5"/>
            <a:stretch>
              <a:fillRect/>
            </a:stretch>
          </p:blipFill>
          <p:spPr>
            <a:xfrm>
              <a:off x="10113" y="5536"/>
              <a:ext cx="4288" cy="4690"/>
            </a:xfrm>
            <a:prstGeom prst="rect">
              <a:avLst/>
            </a:prstGeom>
          </p:spPr>
        </p:pic>
        <p:pic>
          <p:nvPicPr>
            <p:cNvPr id="13" name="图片 8" descr="廓琼岗日冰川1">
              <a:extLst>
                <a:ext uri="{FF2B5EF4-FFF2-40B4-BE49-F238E27FC236}">
                  <a16:creationId xmlns:a16="http://schemas.microsoft.com/office/drawing/2014/main" id="{B72BAE48-2E68-490C-9466-69F909A65884}"/>
                </a:ext>
              </a:extLst>
            </p:cNvPr>
            <p:cNvPicPr>
              <a:picLocks noChangeAspect="1"/>
            </p:cNvPicPr>
            <p:nvPr/>
          </p:nvPicPr>
          <p:blipFill>
            <a:blip r:embed="rId6"/>
            <a:srcRect b="10456"/>
            <a:stretch>
              <a:fillRect/>
            </a:stretch>
          </p:blipFill>
          <p:spPr>
            <a:xfrm>
              <a:off x="105" y="5536"/>
              <a:ext cx="9826" cy="4784"/>
            </a:xfrm>
            <a:prstGeom prst="rect">
              <a:avLst/>
            </a:prstGeom>
          </p:spPr>
        </p:pic>
      </p:gr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59925" y="7038975"/>
            <a:ext cx="304800" cy="304800"/>
          </a:xfrm>
          <a:prstGeom prst="rect">
            <a:avLst/>
          </a:prstGeom>
        </p:spPr>
      </p:pic>
    </p:spTree>
    <p:extLst>
      <p:ext uri="{BB962C8B-B14F-4D97-AF65-F5344CB8AC3E}">
        <p14:creationId xmlns:p14="http://schemas.microsoft.com/office/powerpoint/2010/main" val="146521659"/>
      </p:ext>
    </p:extLst>
  </p:cSld>
  <p:clrMapOvr>
    <a:masterClrMapping/>
  </p:clrMapOvr>
  <mc:AlternateContent xmlns:mc="http://schemas.openxmlformats.org/markup-compatibility/2006" xmlns:p14="http://schemas.microsoft.com/office/powerpoint/2010/main">
    <mc:Choice Requires="p14">
      <p:transition spd="slow" p14:dur="2000" advTm="21760"/>
    </mc:Choice>
    <mc:Fallback xmlns="">
      <p:transition spd="slow" advTm="21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5374" y="129148"/>
            <a:ext cx="9248094" cy="1460880"/>
          </a:xfrm>
        </p:spPr>
        <p:txBody>
          <a:bodyPr/>
          <a:lstStyle/>
          <a:p>
            <a:pPr algn="ctr"/>
            <a:r>
              <a:rPr lang="en-US" sz="3600" b="1" dirty="0"/>
              <a:t>Institute of Tibetan Plateau Research, Chinese Academy of Sciences</a:t>
            </a:r>
          </a:p>
        </p:txBody>
      </p:sp>
      <p:sp>
        <p:nvSpPr>
          <p:cNvPr id="4" name="ZoneTexte 3"/>
          <p:cNvSpPr txBox="1"/>
          <p:nvPr/>
        </p:nvSpPr>
        <p:spPr>
          <a:xfrm>
            <a:off x="183683" y="1527990"/>
            <a:ext cx="9352035" cy="1631216"/>
          </a:xfrm>
          <a:prstGeom prst="rect">
            <a:avLst/>
          </a:prstGeom>
          <a:noFill/>
        </p:spPr>
        <p:txBody>
          <a:bodyPr wrap="square" rtlCol="0">
            <a:spAutoFit/>
          </a:bodyPr>
          <a:lstStyle/>
          <a:p>
            <a:r>
              <a:rPr lang="en-US" sz="2000" b="1" dirty="0"/>
              <a:t>Scientific activities in 2020:</a:t>
            </a:r>
          </a:p>
          <a:p>
            <a:endParaRPr lang="en-US" sz="2000" dirty="0"/>
          </a:p>
          <a:p>
            <a:pPr marL="285750" indent="-285750">
              <a:buFont typeface="Arial"/>
              <a:buChar char="•"/>
            </a:pPr>
            <a:r>
              <a:rPr lang="en-US" sz="2000" dirty="0"/>
              <a:t>8 land-atmosphere interaction systems updated with new sensors </a:t>
            </a:r>
          </a:p>
          <a:p>
            <a:pPr marL="742950" lvl="1" indent="-285750">
              <a:buFont typeface="Arial"/>
              <a:buChar char="•"/>
            </a:pPr>
            <a:endParaRPr lang="fr-FR" sz="2000" dirty="0">
              <a:effectLst/>
            </a:endParaRPr>
          </a:p>
          <a:p>
            <a:endParaRPr lang="fr-FR" sz="2000" dirty="0">
              <a:effectLst/>
            </a:endParaRPr>
          </a:p>
        </p:txBody>
      </p:sp>
      <p:sp>
        <p:nvSpPr>
          <p:cNvPr id="3" name="TextBox 2"/>
          <p:cNvSpPr txBox="1"/>
          <p:nvPr/>
        </p:nvSpPr>
        <p:spPr>
          <a:xfrm>
            <a:off x="4714875" y="4010025"/>
            <a:ext cx="184731" cy="369332"/>
          </a:xfrm>
          <a:prstGeom prst="rect">
            <a:avLst/>
          </a:prstGeom>
          <a:noFill/>
        </p:spPr>
        <p:txBody>
          <a:bodyPr wrap="none" rtlCol="0">
            <a:spAutoFit/>
          </a:bodyPr>
          <a:lstStyle/>
          <a:p>
            <a:endParaRPr lang="en-US" dirty="0"/>
          </a:p>
        </p:txBody>
      </p:sp>
      <p:grpSp>
        <p:nvGrpSpPr>
          <p:cNvPr id="8" name="组合 6">
            <a:extLst>
              <a:ext uri="{FF2B5EF4-FFF2-40B4-BE49-F238E27FC236}">
                <a16:creationId xmlns:a16="http://schemas.microsoft.com/office/drawing/2014/main" id="{75C595D6-E046-4F4B-AA6C-107B9AF8C7F8}"/>
              </a:ext>
            </a:extLst>
          </p:cNvPr>
          <p:cNvGrpSpPr/>
          <p:nvPr/>
        </p:nvGrpSpPr>
        <p:grpSpPr>
          <a:xfrm>
            <a:off x="706823" y="2590174"/>
            <a:ext cx="9103360" cy="4902835"/>
            <a:chOff x="2125" y="2952"/>
            <a:chExt cx="14336" cy="7721"/>
          </a:xfrm>
        </p:grpSpPr>
        <p:grpSp>
          <p:nvGrpSpPr>
            <p:cNvPr id="9" name="组合 23">
              <a:extLst>
                <a:ext uri="{FF2B5EF4-FFF2-40B4-BE49-F238E27FC236}">
                  <a16:creationId xmlns:a16="http://schemas.microsoft.com/office/drawing/2014/main" id="{4ADB1505-4DD6-483B-925B-CE1574419CEB}"/>
                </a:ext>
              </a:extLst>
            </p:cNvPr>
            <p:cNvGrpSpPr/>
            <p:nvPr/>
          </p:nvGrpSpPr>
          <p:grpSpPr>
            <a:xfrm>
              <a:off x="2125" y="2952"/>
              <a:ext cx="14097" cy="7721"/>
              <a:chOff x="156" y="1667"/>
              <a:chExt cx="14139" cy="8815"/>
            </a:xfrm>
          </p:grpSpPr>
          <p:grpSp>
            <p:nvGrpSpPr>
              <p:cNvPr id="15" name="组合 11">
                <a:extLst>
                  <a:ext uri="{FF2B5EF4-FFF2-40B4-BE49-F238E27FC236}">
                    <a16:creationId xmlns:a16="http://schemas.microsoft.com/office/drawing/2014/main" id="{1DAED85D-E952-400B-9947-FD82FC163501}"/>
                  </a:ext>
                </a:extLst>
              </p:cNvPr>
              <p:cNvGrpSpPr/>
              <p:nvPr/>
            </p:nvGrpSpPr>
            <p:grpSpPr>
              <a:xfrm>
                <a:off x="156" y="1671"/>
                <a:ext cx="3691" cy="4407"/>
                <a:chOff x="3305" y="1584"/>
                <a:chExt cx="3691" cy="4716"/>
              </a:xfrm>
            </p:grpSpPr>
            <p:pic>
              <p:nvPicPr>
                <p:cNvPr id="31" name="图片 1" descr="双湖铁塔">
                  <a:extLst>
                    <a:ext uri="{FF2B5EF4-FFF2-40B4-BE49-F238E27FC236}">
                      <a16:creationId xmlns:a16="http://schemas.microsoft.com/office/drawing/2014/main" id="{A33F656E-6764-44E6-A05C-A083352314AF}"/>
                    </a:ext>
                  </a:extLst>
                </p:cNvPr>
                <p:cNvPicPr>
                  <a:picLocks noChangeAspect="1"/>
                </p:cNvPicPr>
                <p:nvPr/>
              </p:nvPicPr>
              <p:blipFill>
                <a:blip r:embed="rId5"/>
                <a:stretch>
                  <a:fillRect/>
                </a:stretch>
              </p:blipFill>
              <p:spPr>
                <a:xfrm>
                  <a:off x="3305" y="1584"/>
                  <a:ext cx="3691" cy="4716"/>
                </a:xfrm>
                <a:prstGeom prst="rect">
                  <a:avLst/>
                </a:prstGeom>
              </p:spPr>
            </p:pic>
            <p:sp>
              <p:nvSpPr>
                <p:cNvPr id="32" name="文本框 7">
                  <a:extLst>
                    <a:ext uri="{FF2B5EF4-FFF2-40B4-BE49-F238E27FC236}">
                      <a16:creationId xmlns:a16="http://schemas.microsoft.com/office/drawing/2014/main" id="{4A9921D2-F3DB-460F-88CE-BC84517621D4}"/>
                    </a:ext>
                  </a:extLst>
                </p:cNvPr>
                <p:cNvSpPr txBox="1"/>
                <p:nvPr/>
              </p:nvSpPr>
              <p:spPr>
                <a:xfrm>
                  <a:off x="3305" y="1584"/>
                  <a:ext cx="1791" cy="1244"/>
                </a:xfrm>
                <a:prstGeom prst="rect">
                  <a:avLst/>
                </a:prstGeom>
                <a:noFill/>
              </p:spPr>
              <p:txBody>
                <a:bodyPr wrap="square" rtlCol="0">
                  <a:spAutoFit/>
                </a:bodyPr>
                <a:lstStyle/>
                <a:p>
                  <a:r>
                    <a:rPr lang="en-US" altLang="zh-CN" dirty="0" err="1">
                      <a:solidFill>
                        <a:srgbClr val="FF0000"/>
                      </a:solidFill>
                    </a:rPr>
                    <a:t>Shunghu</a:t>
                  </a:r>
                  <a:r>
                    <a:rPr lang="en-US" altLang="zh-CN" dirty="0">
                      <a:solidFill>
                        <a:srgbClr val="FF0000"/>
                      </a:solidFill>
                    </a:rPr>
                    <a:t> Station</a:t>
                  </a:r>
                  <a:endParaRPr lang="zh-CN" altLang="en-US" dirty="0">
                    <a:solidFill>
                      <a:srgbClr val="FF0000"/>
                    </a:solidFill>
                  </a:endParaRPr>
                </a:p>
              </p:txBody>
            </p:sp>
          </p:grpSp>
          <p:grpSp>
            <p:nvGrpSpPr>
              <p:cNvPr id="16" name="组合 2">
                <a:extLst>
                  <a:ext uri="{FF2B5EF4-FFF2-40B4-BE49-F238E27FC236}">
                    <a16:creationId xmlns:a16="http://schemas.microsoft.com/office/drawing/2014/main" id="{9B42769C-FF64-4803-A60D-0E0C89CB183B}"/>
                  </a:ext>
                </a:extLst>
              </p:cNvPr>
              <p:cNvGrpSpPr/>
              <p:nvPr/>
            </p:nvGrpSpPr>
            <p:grpSpPr>
              <a:xfrm>
                <a:off x="3847" y="1670"/>
                <a:ext cx="3551" cy="4407"/>
                <a:chOff x="-6394" y="1581"/>
                <a:chExt cx="3732" cy="4717"/>
              </a:xfrm>
            </p:grpSpPr>
            <p:pic>
              <p:nvPicPr>
                <p:cNvPr id="29" name="图片 8" descr="拉萨部铁塔">
                  <a:extLst>
                    <a:ext uri="{FF2B5EF4-FFF2-40B4-BE49-F238E27FC236}">
                      <a16:creationId xmlns:a16="http://schemas.microsoft.com/office/drawing/2014/main" id="{FB946760-D614-43B6-97F2-A1039ADB8DA2}"/>
                    </a:ext>
                  </a:extLst>
                </p:cNvPr>
                <p:cNvPicPr>
                  <a:picLocks noChangeAspect="1"/>
                </p:cNvPicPr>
                <p:nvPr/>
              </p:nvPicPr>
              <p:blipFill>
                <a:blip r:embed="rId6"/>
                <a:stretch>
                  <a:fillRect/>
                </a:stretch>
              </p:blipFill>
              <p:spPr>
                <a:xfrm>
                  <a:off x="-6394" y="1581"/>
                  <a:ext cx="3732" cy="4717"/>
                </a:xfrm>
                <a:prstGeom prst="rect">
                  <a:avLst/>
                </a:prstGeom>
              </p:spPr>
            </p:pic>
            <p:sp>
              <p:nvSpPr>
                <p:cNvPr id="30" name="文本框 9">
                  <a:extLst>
                    <a:ext uri="{FF2B5EF4-FFF2-40B4-BE49-F238E27FC236}">
                      <a16:creationId xmlns:a16="http://schemas.microsoft.com/office/drawing/2014/main" id="{89319C8B-1B25-4A5C-8B76-5632E814E0A0}"/>
                    </a:ext>
                  </a:extLst>
                </p:cNvPr>
                <p:cNvSpPr txBox="1"/>
                <p:nvPr/>
              </p:nvSpPr>
              <p:spPr>
                <a:xfrm>
                  <a:off x="-6394" y="1581"/>
                  <a:ext cx="1735" cy="1244"/>
                </a:xfrm>
                <a:prstGeom prst="rect">
                  <a:avLst/>
                </a:prstGeom>
                <a:noFill/>
              </p:spPr>
              <p:txBody>
                <a:bodyPr wrap="square" rtlCol="0">
                  <a:spAutoFit/>
                </a:bodyPr>
                <a:lstStyle/>
                <a:p>
                  <a:r>
                    <a:rPr lang="en-US" altLang="zh-CN" dirty="0">
                      <a:solidFill>
                        <a:srgbClr val="FF0000"/>
                      </a:solidFill>
                    </a:rPr>
                    <a:t>Lhasa Campus </a:t>
                  </a:r>
                  <a:endParaRPr lang="zh-CN" altLang="en-US" dirty="0">
                    <a:solidFill>
                      <a:srgbClr val="FF0000"/>
                    </a:solidFill>
                  </a:endParaRPr>
                </a:p>
              </p:txBody>
            </p:sp>
          </p:grpSp>
          <p:grpSp>
            <p:nvGrpSpPr>
              <p:cNvPr id="17" name="组合 18">
                <a:extLst>
                  <a:ext uri="{FF2B5EF4-FFF2-40B4-BE49-F238E27FC236}">
                    <a16:creationId xmlns:a16="http://schemas.microsoft.com/office/drawing/2014/main" id="{5E15D208-B97D-4A68-9387-1CA2991DEEFA}"/>
                  </a:ext>
                </a:extLst>
              </p:cNvPr>
              <p:cNvGrpSpPr/>
              <p:nvPr/>
            </p:nvGrpSpPr>
            <p:grpSpPr>
              <a:xfrm>
                <a:off x="7286" y="1667"/>
                <a:ext cx="3561" cy="4407"/>
                <a:chOff x="7696" y="1253"/>
                <a:chExt cx="3561" cy="4407"/>
              </a:xfrm>
            </p:grpSpPr>
            <p:pic>
              <p:nvPicPr>
                <p:cNvPr id="27" name="图片 12" descr="慕士塔格站1">
                  <a:extLst>
                    <a:ext uri="{FF2B5EF4-FFF2-40B4-BE49-F238E27FC236}">
                      <a16:creationId xmlns:a16="http://schemas.microsoft.com/office/drawing/2014/main" id="{85664F79-AEAC-4206-B566-19E09DF70387}"/>
                    </a:ext>
                  </a:extLst>
                </p:cNvPr>
                <p:cNvPicPr>
                  <a:picLocks noChangeAspect="1"/>
                </p:cNvPicPr>
                <p:nvPr/>
              </p:nvPicPr>
              <p:blipFill>
                <a:blip r:embed="rId7"/>
                <a:srcRect l="16642" r="19742"/>
                <a:stretch>
                  <a:fillRect/>
                </a:stretch>
              </p:blipFill>
              <p:spPr>
                <a:xfrm>
                  <a:off x="7808" y="1253"/>
                  <a:ext cx="3449" cy="4407"/>
                </a:xfrm>
                <a:prstGeom prst="rect">
                  <a:avLst/>
                </a:prstGeom>
              </p:spPr>
            </p:pic>
            <p:sp>
              <p:nvSpPr>
                <p:cNvPr id="28" name="文本框 13">
                  <a:extLst>
                    <a:ext uri="{FF2B5EF4-FFF2-40B4-BE49-F238E27FC236}">
                      <a16:creationId xmlns:a16="http://schemas.microsoft.com/office/drawing/2014/main" id="{41749988-A558-4B93-933B-1CCD92AD7E30}"/>
                    </a:ext>
                  </a:extLst>
                </p:cNvPr>
                <p:cNvSpPr txBox="1"/>
                <p:nvPr/>
              </p:nvSpPr>
              <p:spPr>
                <a:xfrm>
                  <a:off x="7696" y="1254"/>
                  <a:ext cx="2209" cy="1660"/>
                </a:xfrm>
                <a:prstGeom prst="rect">
                  <a:avLst/>
                </a:prstGeom>
                <a:noFill/>
              </p:spPr>
              <p:txBody>
                <a:bodyPr wrap="square" rtlCol="0">
                  <a:spAutoFit/>
                </a:bodyPr>
                <a:lstStyle/>
                <a:p>
                  <a:r>
                    <a:rPr lang="en-US" altLang="zh-CN" dirty="0">
                      <a:solidFill>
                        <a:srgbClr val="FF0000"/>
                      </a:solidFill>
                    </a:rPr>
                    <a:t>Muztagh Ata Station</a:t>
                  </a:r>
                </a:p>
                <a:p>
                  <a:r>
                    <a:rPr lang="en-US" altLang="zh-CN" dirty="0">
                      <a:solidFill>
                        <a:srgbClr val="FF0000"/>
                      </a:solidFill>
                    </a:rPr>
                    <a:t>(MAWORS)</a:t>
                  </a:r>
                  <a:endParaRPr lang="zh-CN" altLang="en-US" dirty="0">
                    <a:solidFill>
                      <a:srgbClr val="FF0000"/>
                    </a:solidFill>
                  </a:endParaRPr>
                </a:p>
              </p:txBody>
            </p:sp>
          </p:grpSp>
          <p:grpSp>
            <p:nvGrpSpPr>
              <p:cNvPr id="18" name="组合 21">
                <a:extLst>
                  <a:ext uri="{FF2B5EF4-FFF2-40B4-BE49-F238E27FC236}">
                    <a16:creationId xmlns:a16="http://schemas.microsoft.com/office/drawing/2014/main" id="{6E69D7B9-F574-41EF-BF10-81EA0A4B388A}"/>
                  </a:ext>
                </a:extLst>
              </p:cNvPr>
              <p:cNvGrpSpPr/>
              <p:nvPr/>
            </p:nvGrpSpPr>
            <p:grpSpPr>
              <a:xfrm>
                <a:off x="156" y="6074"/>
                <a:ext cx="14139" cy="4408"/>
                <a:chOff x="156" y="6074"/>
                <a:chExt cx="14139" cy="4408"/>
              </a:xfrm>
            </p:grpSpPr>
            <p:pic>
              <p:nvPicPr>
                <p:cNvPr id="19" name="图片 14" descr="阿里站">
                  <a:extLst>
                    <a:ext uri="{FF2B5EF4-FFF2-40B4-BE49-F238E27FC236}">
                      <a16:creationId xmlns:a16="http://schemas.microsoft.com/office/drawing/2014/main" id="{3F40A711-AC06-4BEE-82AC-58B3164056EE}"/>
                    </a:ext>
                  </a:extLst>
                </p:cNvPr>
                <p:cNvPicPr>
                  <a:picLocks noChangeAspect="1"/>
                </p:cNvPicPr>
                <p:nvPr/>
              </p:nvPicPr>
              <p:blipFill>
                <a:blip r:embed="rId8"/>
                <a:stretch>
                  <a:fillRect/>
                </a:stretch>
              </p:blipFill>
              <p:spPr>
                <a:xfrm rot="5400000">
                  <a:off x="-202" y="6433"/>
                  <a:ext cx="4407" cy="3691"/>
                </a:xfrm>
                <a:prstGeom prst="rect">
                  <a:avLst/>
                </a:prstGeom>
              </p:spPr>
            </p:pic>
            <p:sp>
              <p:nvSpPr>
                <p:cNvPr id="20" name="文本框 15">
                  <a:extLst>
                    <a:ext uri="{FF2B5EF4-FFF2-40B4-BE49-F238E27FC236}">
                      <a16:creationId xmlns:a16="http://schemas.microsoft.com/office/drawing/2014/main" id="{14D3E121-7153-423A-8328-3A553B10BC51}"/>
                    </a:ext>
                  </a:extLst>
                </p:cNvPr>
                <p:cNvSpPr txBox="1"/>
                <p:nvPr/>
              </p:nvSpPr>
              <p:spPr>
                <a:xfrm>
                  <a:off x="156" y="6075"/>
                  <a:ext cx="2456" cy="1162"/>
                </a:xfrm>
                <a:prstGeom prst="rect">
                  <a:avLst/>
                </a:prstGeom>
                <a:noFill/>
              </p:spPr>
              <p:txBody>
                <a:bodyPr wrap="square" rtlCol="0">
                  <a:spAutoFit/>
                </a:bodyPr>
                <a:lstStyle/>
                <a:p>
                  <a:r>
                    <a:rPr lang="en-US" altLang="zh-CN" dirty="0" err="1">
                      <a:solidFill>
                        <a:srgbClr val="FF0000"/>
                      </a:solidFill>
                    </a:rPr>
                    <a:t>Nagri</a:t>
                  </a:r>
                  <a:r>
                    <a:rPr lang="en-US" altLang="zh-CN" dirty="0">
                      <a:solidFill>
                        <a:srgbClr val="FF0000"/>
                      </a:solidFill>
                    </a:rPr>
                    <a:t> Station</a:t>
                  </a:r>
                </a:p>
                <a:p>
                  <a:r>
                    <a:rPr lang="en-US" altLang="zh-CN" dirty="0">
                      <a:solidFill>
                        <a:srgbClr val="FF0000"/>
                      </a:solidFill>
                    </a:rPr>
                    <a:t>(NASDE)</a:t>
                  </a:r>
                  <a:endParaRPr lang="zh-CN" altLang="en-US" dirty="0">
                    <a:solidFill>
                      <a:srgbClr val="FF0000"/>
                    </a:solidFill>
                  </a:endParaRPr>
                </a:p>
              </p:txBody>
            </p:sp>
            <p:pic>
              <p:nvPicPr>
                <p:cNvPr id="21" name="图片 16" descr="林芝站">
                  <a:extLst>
                    <a:ext uri="{FF2B5EF4-FFF2-40B4-BE49-F238E27FC236}">
                      <a16:creationId xmlns:a16="http://schemas.microsoft.com/office/drawing/2014/main" id="{DBF79306-0232-43DB-ACA2-1B36C3A29D25}"/>
                    </a:ext>
                  </a:extLst>
                </p:cNvPr>
                <p:cNvPicPr>
                  <a:picLocks noChangeAspect="1"/>
                </p:cNvPicPr>
                <p:nvPr/>
              </p:nvPicPr>
              <p:blipFill>
                <a:blip r:embed="rId9"/>
                <a:stretch>
                  <a:fillRect/>
                </a:stretch>
              </p:blipFill>
              <p:spPr>
                <a:xfrm>
                  <a:off x="3847" y="6075"/>
                  <a:ext cx="3551" cy="4407"/>
                </a:xfrm>
                <a:prstGeom prst="rect">
                  <a:avLst/>
                </a:prstGeom>
              </p:spPr>
            </p:pic>
            <p:sp>
              <p:nvSpPr>
                <p:cNvPr id="22" name="文本框 17">
                  <a:extLst>
                    <a:ext uri="{FF2B5EF4-FFF2-40B4-BE49-F238E27FC236}">
                      <a16:creationId xmlns:a16="http://schemas.microsoft.com/office/drawing/2014/main" id="{A9F672A2-BDCC-445D-9609-E372CFD87779}"/>
                    </a:ext>
                  </a:extLst>
                </p:cNvPr>
                <p:cNvSpPr txBox="1"/>
                <p:nvPr/>
              </p:nvSpPr>
              <p:spPr>
                <a:xfrm>
                  <a:off x="3847" y="6075"/>
                  <a:ext cx="1454" cy="1660"/>
                </a:xfrm>
                <a:prstGeom prst="rect">
                  <a:avLst/>
                </a:prstGeom>
                <a:noFill/>
              </p:spPr>
              <p:txBody>
                <a:bodyPr wrap="square" rtlCol="0">
                  <a:spAutoFit/>
                </a:bodyPr>
                <a:lstStyle/>
                <a:p>
                  <a:r>
                    <a:rPr lang="en-US" altLang="zh-CN" dirty="0" err="1">
                      <a:solidFill>
                        <a:srgbClr val="FF0000"/>
                      </a:solidFill>
                    </a:rPr>
                    <a:t>Linzhi</a:t>
                  </a:r>
                  <a:r>
                    <a:rPr lang="en-US" altLang="zh-CN" dirty="0">
                      <a:solidFill>
                        <a:srgbClr val="FF0000"/>
                      </a:solidFill>
                    </a:rPr>
                    <a:t> Station (SETS)</a:t>
                  </a:r>
                  <a:endParaRPr lang="zh-CN" altLang="en-US" dirty="0">
                    <a:solidFill>
                      <a:srgbClr val="FF0000"/>
                    </a:solidFill>
                  </a:endParaRPr>
                </a:p>
              </p:txBody>
            </p:sp>
            <p:pic>
              <p:nvPicPr>
                <p:cNvPr id="23" name="图片 19" descr="纳木错站">
                  <a:extLst>
                    <a:ext uri="{FF2B5EF4-FFF2-40B4-BE49-F238E27FC236}">
                      <a16:creationId xmlns:a16="http://schemas.microsoft.com/office/drawing/2014/main" id="{9D552C01-2150-4B2B-9C97-BB77D183DBB4}"/>
                    </a:ext>
                  </a:extLst>
                </p:cNvPr>
                <p:cNvPicPr>
                  <a:picLocks noChangeAspect="1"/>
                </p:cNvPicPr>
                <p:nvPr/>
              </p:nvPicPr>
              <p:blipFill>
                <a:blip r:embed="rId10"/>
                <a:stretch>
                  <a:fillRect/>
                </a:stretch>
              </p:blipFill>
              <p:spPr>
                <a:xfrm>
                  <a:off x="7398" y="6075"/>
                  <a:ext cx="3449" cy="4407"/>
                </a:xfrm>
                <a:prstGeom prst="rect">
                  <a:avLst/>
                </a:prstGeom>
              </p:spPr>
            </p:pic>
            <p:sp>
              <p:nvSpPr>
                <p:cNvPr id="24" name="文本框 20">
                  <a:extLst>
                    <a:ext uri="{FF2B5EF4-FFF2-40B4-BE49-F238E27FC236}">
                      <a16:creationId xmlns:a16="http://schemas.microsoft.com/office/drawing/2014/main" id="{5624AC44-E678-4502-BDAB-33B981A8083E}"/>
                    </a:ext>
                  </a:extLst>
                </p:cNvPr>
                <p:cNvSpPr txBox="1"/>
                <p:nvPr/>
              </p:nvSpPr>
              <p:spPr>
                <a:xfrm>
                  <a:off x="7314" y="6075"/>
                  <a:ext cx="1900" cy="1660"/>
                </a:xfrm>
                <a:prstGeom prst="rect">
                  <a:avLst/>
                </a:prstGeom>
                <a:noFill/>
              </p:spPr>
              <p:txBody>
                <a:bodyPr wrap="square" rtlCol="0">
                  <a:spAutoFit/>
                </a:bodyPr>
                <a:lstStyle/>
                <a:p>
                  <a:r>
                    <a:rPr lang="en-US" altLang="zh-CN" dirty="0">
                      <a:solidFill>
                        <a:srgbClr val="FF0000"/>
                      </a:solidFill>
                    </a:rPr>
                    <a:t>Namco Station</a:t>
                  </a:r>
                </a:p>
                <a:p>
                  <a:r>
                    <a:rPr lang="en-US" altLang="zh-CN" dirty="0">
                      <a:solidFill>
                        <a:srgbClr val="FF0000"/>
                      </a:solidFill>
                    </a:rPr>
                    <a:t>(NAMORS) </a:t>
                  </a:r>
                  <a:endParaRPr lang="zh-CN" altLang="en-US" dirty="0">
                    <a:solidFill>
                      <a:srgbClr val="FF0000"/>
                    </a:solidFill>
                  </a:endParaRPr>
                </a:p>
              </p:txBody>
            </p:sp>
            <p:pic>
              <p:nvPicPr>
                <p:cNvPr id="25" name="图片 22" descr="珠峰站">
                  <a:extLst>
                    <a:ext uri="{FF2B5EF4-FFF2-40B4-BE49-F238E27FC236}">
                      <a16:creationId xmlns:a16="http://schemas.microsoft.com/office/drawing/2014/main" id="{861E08D0-D66E-4898-B5D1-74EB0140C476}"/>
                    </a:ext>
                  </a:extLst>
                </p:cNvPr>
                <p:cNvPicPr>
                  <a:picLocks noChangeAspect="1"/>
                </p:cNvPicPr>
                <p:nvPr/>
              </p:nvPicPr>
              <p:blipFill>
                <a:blip r:embed="rId11"/>
                <a:stretch>
                  <a:fillRect/>
                </a:stretch>
              </p:blipFill>
              <p:spPr>
                <a:xfrm rot="5400000">
                  <a:off x="10367" y="6554"/>
                  <a:ext cx="4407" cy="3448"/>
                </a:xfrm>
                <a:prstGeom prst="rect">
                  <a:avLst/>
                </a:prstGeom>
              </p:spPr>
            </p:pic>
            <p:sp>
              <p:nvSpPr>
                <p:cNvPr id="26" name="文本框 24">
                  <a:extLst>
                    <a:ext uri="{FF2B5EF4-FFF2-40B4-BE49-F238E27FC236}">
                      <a16:creationId xmlns:a16="http://schemas.microsoft.com/office/drawing/2014/main" id="{A31796C1-8769-4FF7-BF78-47CE8BCD4D47}"/>
                    </a:ext>
                  </a:extLst>
                </p:cNvPr>
                <p:cNvSpPr txBox="1"/>
                <p:nvPr/>
              </p:nvSpPr>
              <p:spPr>
                <a:xfrm>
                  <a:off x="10847" y="6075"/>
                  <a:ext cx="3122" cy="1162"/>
                </a:xfrm>
                <a:prstGeom prst="rect">
                  <a:avLst/>
                </a:prstGeom>
                <a:noFill/>
              </p:spPr>
              <p:txBody>
                <a:bodyPr wrap="square" rtlCol="0">
                  <a:spAutoFit/>
                </a:bodyPr>
                <a:lstStyle/>
                <a:p>
                  <a:r>
                    <a:rPr lang="en-US" altLang="zh-CN" dirty="0" err="1">
                      <a:solidFill>
                        <a:srgbClr val="FF0000"/>
                      </a:solidFill>
                    </a:rPr>
                    <a:t>Mt.Qomolangma</a:t>
                  </a:r>
                  <a:r>
                    <a:rPr lang="en-US" altLang="zh-CN" dirty="0">
                      <a:solidFill>
                        <a:srgbClr val="FF0000"/>
                      </a:solidFill>
                    </a:rPr>
                    <a:t> Station (QOMS)</a:t>
                  </a:r>
                  <a:endParaRPr lang="zh-CN" altLang="en-US" dirty="0">
                    <a:solidFill>
                      <a:srgbClr val="FF0000"/>
                    </a:solidFill>
                  </a:endParaRPr>
                </a:p>
              </p:txBody>
            </p:sp>
          </p:grpSp>
        </p:grpSp>
        <p:pic>
          <p:nvPicPr>
            <p:cNvPr id="10" name="图片 26" descr="纳木错湖心岛">
              <a:extLst>
                <a:ext uri="{FF2B5EF4-FFF2-40B4-BE49-F238E27FC236}">
                  <a16:creationId xmlns:a16="http://schemas.microsoft.com/office/drawing/2014/main" id="{F08C2B2C-273C-4367-911B-F9A21CF40FE1}"/>
                </a:ext>
              </a:extLst>
            </p:cNvPr>
            <p:cNvPicPr>
              <a:picLocks noChangeAspect="1"/>
            </p:cNvPicPr>
            <p:nvPr/>
          </p:nvPicPr>
          <p:blipFill>
            <a:blip r:embed="rId12"/>
            <a:srcRect b="17656"/>
            <a:stretch>
              <a:fillRect/>
            </a:stretch>
          </p:blipFill>
          <p:spPr>
            <a:xfrm>
              <a:off x="12784" y="2957"/>
              <a:ext cx="3438" cy="3677"/>
            </a:xfrm>
            <a:prstGeom prst="rect">
              <a:avLst/>
            </a:prstGeom>
          </p:spPr>
        </p:pic>
        <p:sp>
          <p:nvSpPr>
            <p:cNvPr id="14" name="文本框 27">
              <a:extLst>
                <a:ext uri="{FF2B5EF4-FFF2-40B4-BE49-F238E27FC236}">
                  <a16:creationId xmlns:a16="http://schemas.microsoft.com/office/drawing/2014/main" id="{6B319637-7A79-44FA-A57B-1DD8E96608B1}"/>
                </a:ext>
              </a:extLst>
            </p:cNvPr>
            <p:cNvSpPr txBox="1"/>
            <p:nvPr/>
          </p:nvSpPr>
          <p:spPr>
            <a:xfrm>
              <a:off x="12784" y="2957"/>
              <a:ext cx="3677" cy="582"/>
            </a:xfrm>
            <a:prstGeom prst="rect">
              <a:avLst/>
            </a:prstGeom>
            <a:noFill/>
          </p:spPr>
          <p:txBody>
            <a:bodyPr wrap="square" rtlCol="0">
              <a:spAutoFit/>
            </a:bodyPr>
            <a:lstStyle/>
            <a:p>
              <a:r>
                <a:rPr lang="en-US" altLang="zh-CN" dirty="0">
                  <a:solidFill>
                    <a:srgbClr val="FF0000"/>
                  </a:solidFill>
                </a:rPr>
                <a:t>Island in Namco Lake</a:t>
              </a:r>
              <a:endParaRPr lang="zh-CN" altLang="en-US" dirty="0">
                <a:solidFill>
                  <a:srgbClr val="FF0000"/>
                </a:solidFill>
              </a:endParaRPr>
            </a:p>
          </p:txBody>
        </p:sp>
      </p:gr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559925" y="7038975"/>
            <a:ext cx="304800" cy="304800"/>
          </a:xfrm>
          <a:prstGeom prst="rect">
            <a:avLst/>
          </a:prstGeom>
        </p:spPr>
      </p:pic>
    </p:spTree>
    <p:extLst>
      <p:ext uri="{BB962C8B-B14F-4D97-AF65-F5344CB8AC3E}">
        <p14:creationId xmlns:p14="http://schemas.microsoft.com/office/powerpoint/2010/main" val="1654522835"/>
      </p:ext>
    </p:extLst>
  </p:cSld>
  <p:clrMapOvr>
    <a:masterClrMapping/>
  </p:clrMapOvr>
  <mc:AlternateContent xmlns:mc="http://schemas.openxmlformats.org/markup-compatibility/2006" xmlns:p14="http://schemas.microsoft.com/office/powerpoint/2010/main">
    <mc:Choice Requires="p14">
      <p:transition spd="slow" p14:dur="2000" advTm="11649"/>
    </mc:Choice>
    <mc:Fallback xmlns="">
      <p:transition spd="slow" advTm="11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5374" y="129148"/>
            <a:ext cx="9248094" cy="1460880"/>
          </a:xfrm>
        </p:spPr>
        <p:txBody>
          <a:bodyPr/>
          <a:lstStyle/>
          <a:p>
            <a:pPr algn="ctr"/>
            <a:r>
              <a:rPr lang="en-US" sz="3600" b="1" dirty="0"/>
              <a:t>Institute of Tibetan Plateau Research, Chinese Academy of Sciences</a:t>
            </a:r>
          </a:p>
        </p:txBody>
      </p:sp>
      <p:sp>
        <p:nvSpPr>
          <p:cNvPr id="4" name="ZoneTexte 3"/>
          <p:cNvSpPr txBox="1"/>
          <p:nvPr/>
        </p:nvSpPr>
        <p:spPr>
          <a:xfrm>
            <a:off x="183683" y="1527990"/>
            <a:ext cx="9541568" cy="1323439"/>
          </a:xfrm>
          <a:prstGeom prst="rect">
            <a:avLst/>
          </a:prstGeom>
          <a:noFill/>
        </p:spPr>
        <p:txBody>
          <a:bodyPr wrap="square" rtlCol="0">
            <a:spAutoFit/>
          </a:bodyPr>
          <a:lstStyle/>
          <a:p>
            <a:r>
              <a:rPr lang="en-US" sz="2000" b="1" dirty="0"/>
              <a:t>Scientific activities in 2020:</a:t>
            </a:r>
          </a:p>
          <a:p>
            <a:endParaRPr lang="en-US" sz="2000" dirty="0"/>
          </a:p>
          <a:p>
            <a:pPr marL="285750" indent="-285750">
              <a:buFont typeface="Arial"/>
              <a:buChar char="•"/>
            </a:pPr>
            <a:r>
              <a:rPr lang="en-US" altLang="zh-CN" sz="2000" b="1" dirty="0">
                <a:ea typeface="微软雅黑" panose="020B0503020204020204" charset="-122"/>
              </a:rPr>
              <a:t>9 new land-atmosphere interaction measuring systems are being installed</a:t>
            </a:r>
            <a:endParaRPr lang="fr-FR" sz="2000" dirty="0">
              <a:effectLst/>
            </a:endParaRPr>
          </a:p>
          <a:p>
            <a:endParaRPr lang="fr-FR" sz="2000" dirty="0">
              <a:effectLst/>
            </a:endParaRPr>
          </a:p>
        </p:txBody>
      </p:sp>
      <p:sp>
        <p:nvSpPr>
          <p:cNvPr id="3" name="TextBox 2"/>
          <p:cNvSpPr txBox="1"/>
          <p:nvPr/>
        </p:nvSpPr>
        <p:spPr>
          <a:xfrm>
            <a:off x="4714875" y="4010025"/>
            <a:ext cx="184731" cy="369332"/>
          </a:xfrm>
          <a:prstGeom prst="rect">
            <a:avLst/>
          </a:prstGeom>
          <a:noFill/>
        </p:spPr>
        <p:txBody>
          <a:bodyPr wrap="none" rtlCol="0">
            <a:spAutoFit/>
          </a:bodyPr>
          <a:lstStyle/>
          <a:p>
            <a:endParaRPr lang="en-US" dirty="0"/>
          </a:p>
        </p:txBody>
      </p:sp>
      <p:grpSp>
        <p:nvGrpSpPr>
          <p:cNvPr id="33" name="组合 31">
            <a:extLst>
              <a:ext uri="{FF2B5EF4-FFF2-40B4-BE49-F238E27FC236}">
                <a16:creationId xmlns:a16="http://schemas.microsoft.com/office/drawing/2014/main" id="{998C29F7-5937-4773-AF90-3578ED48CE8C}"/>
              </a:ext>
            </a:extLst>
          </p:cNvPr>
          <p:cNvGrpSpPr/>
          <p:nvPr/>
        </p:nvGrpSpPr>
        <p:grpSpPr>
          <a:xfrm>
            <a:off x="5879941" y="2508250"/>
            <a:ext cx="3845560" cy="5056505"/>
            <a:chOff x="7422" y="2524"/>
            <a:chExt cx="6056" cy="7963"/>
          </a:xfrm>
        </p:grpSpPr>
        <p:pic>
          <p:nvPicPr>
            <p:cNvPr id="34" name="图片 23" descr="普兰">
              <a:extLst>
                <a:ext uri="{FF2B5EF4-FFF2-40B4-BE49-F238E27FC236}">
                  <a16:creationId xmlns:a16="http://schemas.microsoft.com/office/drawing/2014/main" id="{305E3650-85CF-48E8-9FB7-14ED9C069F8B}"/>
                </a:ext>
              </a:extLst>
            </p:cNvPr>
            <p:cNvPicPr>
              <a:picLocks noChangeAspect="1"/>
            </p:cNvPicPr>
            <p:nvPr/>
          </p:nvPicPr>
          <p:blipFill>
            <a:blip r:embed="rId5"/>
            <a:stretch>
              <a:fillRect/>
            </a:stretch>
          </p:blipFill>
          <p:spPr>
            <a:xfrm>
              <a:off x="10520" y="2532"/>
              <a:ext cx="2958" cy="3944"/>
            </a:xfrm>
            <a:prstGeom prst="rect">
              <a:avLst/>
            </a:prstGeom>
          </p:spPr>
        </p:pic>
        <p:pic>
          <p:nvPicPr>
            <p:cNvPr id="35" name="图片 24" descr="吉隆1">
              <a:extLst>
                <a:ext uri="{FF2B5EF4-FFF2-40B4-BE49-F238E27FC236}">
                  <a16:creationId xmlns:a16="http://schemas.microsoft.com/office/drawing/2014/main" id="{14816261-D088-4889-B40B-1E24AC557985}"/>
                </a:ext>
              </a:extLst>
            </p:cNvPr>
            <p:cNvPicPr>
              <a:picLocks noChangeAspect="1"/>
            </p:cNvPicPr>
            <p:nvPr/>
          </p:nvPicPr>
          <p:blipFill>
            <a:blip r:embed="rId6"/>
            <a:stretch>
              <a:fillRect/>
            </a:stretch>
          </p:blipFill>
          <p:spPr>
            <a:xfrm>
              <a:off x="7422" y="2524"/>
              <a:ext cx="2958" cy="3945"/>
            </a:xfrm>
            <a:prstGeom prst="rect">
              <a:avLst/>
            </a:prstGeom>
          </p:spPr>
        </p:pic>
        <p:pic>
          <p:nvPicPr>
            <p:cNvPr id="36" name="图片 25" descr="措勤">
              <a:extLst>
                <a:ext uri="{FF2B5EF4-FFF2-40B4-BE49-F238E27FC236}">
                  <a16:creationId xmlns:a16="http://schemas.microsoft.com/office/drawing/2014/main" id="{42DDE29F-9168-4357-AB0E-E85F2A028419}"/>
                </a:ext>
              </a:extLst>
            </p:cNvPr>
            <p:cNvPicPr>
              <a:picLocks noChangeAspect="1"/>
            </p:cNvPicPr>
            <p:nvPr/>
          </p:nvPicPr>
          <p:blipFill>
            <a:blip r:embed="rId7"/>
            <a:stretch>
              <a:fillRect/>
            </a:stretch>
          </p:blipFill>
          <p:spPr>
            <a:xfrm>
              <a:off x="7422" y="6543"/>
              <a:ext cx="2957" cy="3944"/>
            </a:xfrm>
            <a:prstGeom prst="rect">
              <a:avLst/>
            </a:prstGeom>
          </p:spPr>
        </p:pic>
        <p:sp>
          <p:nvSpPr>
            <p:cNvPr id="37" name="文本框 26">
              <a:extLst>
                <a:ext uri="{FF2B5EF4-FFF2-40B4-BE49-F238E27FC236}">
                  <a16:creationId xmlns:a16="http://schemas.microsoft.com/office/drawing/2014/main" id="{AB14D8B1-8543-4B68-9987-CC7991E599D1}"/>
                </a:ext>
              </a:extLst>
            </p:cNvPr>
            <p:cNvSpPr txBox="1"/>
            <p:nvPr/>
          </p:nvSpPr>
          <p:spPr>
            <a:xfrm>
              <a:off x="10926" y="2524"/>
              <a:ext cx="1355" cy="582"/>
            </a:xfrm>
            <a:prstGeom prst="rect">
              <a:avLst/>
            </a:prstGeom>
            <a:noFill/>
          </p:spPr>
          <p:txBody>
            <a:bodyPr wrap="none" rtlCol="0">
              <a:spAutoFit/>
            </a:bodyPr>
            <a:lstStyle/>
            <a:p>
              <a:r>
                <a:rPr lang="en-US" altLang="zh-CN" dirty="0" err="1">
                  <a:solidFill>
                    <a:srgbClr val="FF0000"/>
                  </a:solidFill>
                </a:rPr>
                <a:t>Burong</a:t>
              </a:r>
              <a:endParaRPr lang="zh-CN" altLang="en-US" dirty="0">
                <a:solidFill>
                  <a:srgbClr val="FF0000"/>
                </a:solidFill>
              </a:endParaRPr>
            </a:p>
          </p:txBody>
        </p:sp>
        <p:sp>
          <p:nvSpPr>
            <p:cNvPr id="38" name="文本框 27">
              <a:extLst>
                <a:ext uri="{FF2B5EF4-FFF2-40B4-BE49-F238E27FC236}">
                  <a16:creationId xmlns:a16="http://schemas.microsoft.com/office/drawing/2014/main" id="{D735E2B8-3119-44EB-B1B4-336208DB82BF}"/>
                </a:ext>
              </a:extLst>
            </p:cNvPr>
            <p:cNvSpPr txBox="1"/>
            <p:nvPr/>
          </p:nvSpPr>
          <p:spPr>
            <a:xfrm>
              <a:off x="7422" y="2524"/>
              <a:ext cx="1438" cy="582"/>
            </a:xfrm>
            <a:prstGeom prst="rect">
              <a:avLst/>
            </a:prstGeom>
            <a:noFill/>
          </p:spPr>
          <p:txBody>
            <a:bodyPr wrap="none" rtlCol="0">
              <a:spAutoFit/>
            </a:bodyPr>
            <a:lstStyle/>
            <a:p>
              <a:r>
                <a:rPr lang="en-US" altLang="zh-CN" dirty="0" err="1">
                  <a:solidFill>
                    <a:srgbClr val="FF0000"/>
                  </a:solidFill>
                </a:rPr>
                <a:t>Gyirong</a:t>
              </a:r>
              <a:endParaRPr lang="zh-CN" altLang="en-US" dirty="0">
                <a:solidFill>
                  <a:srgbClr val="FF0000"/>
                </a:solidFill>
              </a:endParaRPr>
            </a:p>
          </p:txBody>
        </p:sp>
        <p:sp>
          <p:nvSpPr>
            <p:cNvPr id="39" name="文本框 28">
              <a:extLst>
                <a:ext uri="{FF2B5EF4-FFF2-40B4-BE49-F238E27FC236}">
                  <a16:creationId xmlns:a16="http://schemas.microsoft.com/office/drawing/2014/main" id="{B581D315-B9B3-4C2D-AC96-ADC6D07B091D}"/>
                </a:ext>
              </a:extLst>
            </p:cNvPr>
            <p:cNvSpPr txBox="1"/>
            <p:nvPr/>
          </p:nvSpPr>
          <p:spPr>
            <a:xfrm>
              <a:off x="7422" y="6624"/>
              <a:ext cx="1243" cy="582"/>
            </a:xfrm>
            <a:prstGeom prst="rect">
              <a:avLst/>
            </a:prstGeom>
            <a:noFill/>
          </p:spPr>
          <p:txBody>
            <a:bodyPr wrap="none" rtlCol="0">
              <a:spAutoFit/>
            </a:bodyPr>
            <a:lstStyle/>
            <a:p>
              <a:r>
                <a:rPr lang="en-US" altLang="zh-CN" dirty="0" err="1">
                  <a:solidFill>
                    <a:srgbClr val="FF0000"/>
                  </a:solidFill>
                </a:rPr>
                <a:t>Coqen</a:t>
              </a:r>
              <a:endParaRPr lang="zh-CN" altLang="en-US" dirty="0">
                <a:solidFill>
                  <a:srgbClr val="FF0000"/>
                </a:solidFill>
              </a:endParaRPr>
            </a:p>
          </p:txBody>
        </p:sp>
        <p:pic>
          <p:nvPicPr>
            <p:cNvPr id="40" name="图片 29" descr="茫崖">
              <a:extLst>
                <a:ext uri="{FF2B5EF4-FFF2-40B4-BE49-F238E27FC236}">
                  <a16:creationId xmlns:a16="http://schemas.microsoft.com/office/drawing/2014/main" id="{E5342348-75A7-488D-8016-D78E7516A0D2}"/>
                </a:ext>
              </a:extLst>
            </p:cNvPr>
            <p:cNvPicPr>
              <a:picLocks noChangeAspect="1"/>
            </p:cNvPicPr>
            <p:nvPr/>
          </p:nvPicPr>
          <p:blipFill>
            <a:blip r:embed="rId8"/>
            <a:srcRect t="5445" b="28195"/>
            <a:stretch>
              <a:fillRect/>
            </a:stretch>
          </p:blipFill>
          <p:spPr>
            <a:xfrm>
              <a:off x="10521" y="6544"/>
              <a:ext cx="2957" cy="3930"/>
            </a:xfrm>
            <a:prstGeom prst="rect">
              <a:avLst/>
            </a:prstGeom>
          </p:spPr>
        </p:pic>
        <p:sp>
          <p:nvSpPr>
            <p:cNvPr id="41" name="文本框 30">
              <a:extLst>
                <a:ext uri="{FF2B5EF4-FFF2-40B4-BE49-F238E27FC236}">
                  <a16:creationId xmlns:a16="http://schemas.microsoft.com/office/drawing/2014/main" id="{E33F98FF-DCDF-458C-97F8-FB0ECB4459B3}"/>
                </a:ext>
              </a:extLst>
            </p:cNvPr>
            <p:cNvSpPr txBox="1"/>
            <p:nvPr/>
          </p:nvSpPr>
          <p:spPr>
            <a:xfrm>
              <a:off x="10926" y="6625"/>
              <a:ext cx="1515" cy="582"/>
            </a:xfrm>
            <a:prstGeom prst="rect">
              <a:avLst/>
            </a:prstGeom>
            <a:noFill/>
          </p:spPr>
          <p:txBody>
            <a:bodyPr wrap="none" rtlCol="0">
              <a:spAutoFit/>
            </a:bodyPr>
            <a:lstStyle/>
            <a:p>
              <a:r>
                <a:rPr lang="en-US" altLang="zh-CN" dirty="0" err="1">
                  <a:solidFill>
                    <a:srgbClr val="FF0000"/>
                  </a:solidFill>
                </a:rPr>
                <a:t>Mang</a:t>
              </a:r>
              <a:r>
                <a:rPr lang="en-US" altLang="zh-CN" dirty="0">
                  <a:solidFill>
                    <a:srgbClr val="FF0000"/>
                  </a:solidFill>
                </a:rPr>
                <a:t> Ai</a:t>
              </a:r>
              <a:endParaRPr lang="zh-CN" altLang="en-US" dirty="0">
                <a:solidFill>
                  <a:srgbClr val="FF0000"/>
                </a:solidFill>
              </a:endParaRPr>
            </a:p>
          </p:txBody>
        </p:sp>
      </p:grpSp>
      <p:grpSp>
        <p:nvGrpSpPr>
          <p:cNvPr id="42" name="组合 51">
            <a:extLst>
              <a:ext uri="{FF2B5EF4-FFF2-40B4-BE49-F238E27FC236}">
                <a16:creationId xmlns:a16="http://schemas.microsoft.com/office/drawing/2014/main" id="{766C6A65-E2AF-40EA-A70F-1CF63C91487D}"/>
              </a:ext>
            </a:extLst>
          </p:cNvPr>
          <p:cNvGrpSpPr/>
          <p:nvPr/>
        </p:nvGrpSpPr>
        <p:grpSpPr>
          <a:xfrm>
            <a:off x="0" y="2456815"/>
            <a:ext cx="4981471" cy="5102860"/>
            <a:chOff x="2280" y="2532"/>
            <a:chExt cx="7845" cy="8036"/>
          </a:xfrm>
        </p:grpSpPr>
        <p:pic>
          <p:nvPicPr>
            <p:cNvPr id="43" name="图片 32" descr="茫崖气象局">
              <a:extLst>
                <a:ext uri="{FF2B5EF4-FFF2-40B4-BE49-F238E27FC236}">
                  <a16:creationId xmlns:a16="http://schemas.microsoft.com/office/drawing/2014/main" id="{D3EF0F8F-459B-4098-8B10-8DE74F9EBBD5}"/>
                </a:ext>
              </a:extLst>
            </p:cNvPr>
            <p:cNvPicPr>
              <a:picLocks noChangeAspect="1"/>
            </p:cNvPicPr>
            <p:nvPr/>
          </p:nvPicPr>
          <p:blipFill>
            <a:blip r:embed="rId9"/>
            <a:stretch>
              <a:fillRect/>
            </a:stretch>
          </p:blipFill>
          <p:spPr>
            <a:xfrm>
              <a:off x="2413" y="2613"/>
              <a:ext cx="2481" cy="2610"/>
            </a:xfrm>
            <a:prstGeom prst="rect">
              <a:avLst/>
            </a:prstGeom>
          </p:spPr>
        </p:pic>
        <p:grpSp>
          <p:nvGrpSpPr>
            <p:cNvPr id="44" name="组合 33">
              <a:extLst>
                <a:ext uri="{FF2B5EF4-FFF2-40B4-BE49-F238E27FC236}">
                  <a16:creationId xmlns:a16="http://schemas.microsoft.com/office/drawing/2014/main" id="{4E9078EA-10D0-4B75-B8C0-8BE343D06A78}"/>
                </a:ext>
              </a:extLst>
            </p:cNvPr>
            <p:cNvGrpSpPr/>
            <p:nvPr/>
          </p:nvGrpSpPr>
          <p:grpSpPr>
            <a:xfrm>
              <a:off x="2280" y="2532"/>
              <a:ext cx="7845" cy="8036"/>
              <a:chOff x="-90" y="1476"/>
              <a:chExt cx="9951" cy="9200"/>
            </a:xfrm>
          </p:grpSpPr>
          <p:pic>
            <p:nvPicPr>
              <p:cNvPr id="45" name="图片 25" descr="C:\Users\zyhu\AppData\Local\Temp\WeChat Files\b7455d0f0082bd00164ac8f952c3617.jpg">
                <a:extLst>
                  <a:ext uri="{FF2B5EF4-FFF2-40B4-BE49-F238E27FC236}">
                    <a16:creationId xmlns:a16="http://schemas.microsoft.com/office/drawing/2014/main" id="{37E8D27F-4BAE-46A7-A503-5F895B4DBF43}"/>
                  </a:ext>
                </a:extLst>
              </p:cNvPr>
              <p:cNvPicPr>
                <a:picLocks noChangeAspect="1"/>
              </p:cNvPicPr>
              <p:nvPr/>
            </p:nvPicPr>
            <p:blipFill rotWithShape="1">
              <a:blip r:embed="rId10"/>
              <a:srcRect l="10357" t="5409" r="10108"/>
              <a:stretch>
                <a:fillRect/>
              </a:stretch>
            </p:blipFill>
            <p:spPr>
              <a:xfrm>
                <a:off x="6397" y="1569"/>
                <a:ext cx="3175" cy="3020"/>
              </a:xfrm>
              <a:prstGeom prst="rect">
                <a:avLst/>
              </a:prstGeom>
              <a:noFill/>
              <a:ln w="9525">
                <a:noFill/>
              </a:ln>
            </p:spPr>
          </p:pic>
          <p:pic>
            <p:nvPicPr>
              <p:cNvPr id="46" name="图片 16" descr="C:\Users\zyhu\AppData\Local\Temp\WeChat Files\ad0adbe7ed26ae43e8d6068175daaf9.jpg">
                <a:extLst>
                  <a:ext uri="{FF2B5EF4-FFF2-40B4-BE49-F238E27FC236}">
                    <a16:creationId xmlns:a16="http://schemas.microsoft.com/office/drawing/2014/main" id="{3A1CFECC-D65F-4816-8CBC-C3A041CB625A}"/>
                  </a:ext>
                </a:extLst>
              </p:cNvPr>
              <p:cNvPicPr>
                <a:picLocks noChangeAspect="1"/>
              </p:cNvPicPr>
              <p:nvPr/>
            </p:nvPicPr>
            <p:blipFill>
              <a:blip r:embed="rId11"/>
              <a:stretch>
                <a:fillRect/>
              </a:stretch>
            </p:blipFill>
            <p:spPr>
              <a:xfrm>
                <a:off x="3222" y="1569"/>
                <a:ext cx="3175" cy="3020"/>
              </a:xfrm>
              <a:prstGeom prst="rect">
                <a:avLst/>
              </a:prstGeom>
              <a:noFill/>
              <a:ln w="9525">
                <a:noFill/>
              </a:ln>
            </p:spPr>
          </p:pic>
          <p:sp>
            <p:nvSpPr>
              <p:cNvPr id="47" name="TextBox 6">
                <a:extLst>
                  <a:ext uri="{FF2B5EF4-FFF2-40B4-BE49-F238E27FC236}">
                    <a16:creationId xmlns:a16="http://schemas.microsoft.com/office/drawing/2014/main" id="{9ADAAFF8-9B7D-4C6E-8E22-640AA2403AC4}"/>
                  </a:ext>
                </a:extLst>
              </p:cNvPr>
              <p:cNvSpPr txBox="1"/>
              <p:nvPr/>
            </p:nvSpPr>
            <p:spPr>
              <a:xfrm>
                <a:off x="3103" y="1569"/>
                <a:ext cx="2706" cy="664"/>
              </a:xfrm>
              <a:prstGeom prst="rect">
                <a:avLst/>
              </a:prstGeom>
              <a:noFill/>
            </p:spPr>
            <p:txBody>
              <a:bodyPr wrap="square" rtlCol="0">
                <a:spAutoFit/>
              </a:bodyPr>
              <a:lstStyle/>
              <a:p>
                <a:r>
                  <a:rPr lang="en-US" altLang="zh-CN" b="1" dirty="0" err="1">
                    <a:solidFill>
                      <a:srgbClr val="FF0000"/>
                    </a:solidFill>
                  </a:rPr>
                  <a:t>Baingoin</a:t>
                </a:r>
                <a:endParaRPr lang="en-US" b="1" dirty="0">
                  <a:solidFill>
                    <a:srgbClr val="FF0000"/>
                  </a:solidFill>
                </a:endParaRPr>
              </a:p>
            </p:txBody>
          </p:sp>
          <p:sp>
            <p:nvSpPr>
              <p:cNvPr id="48" name="TextBox 7">
                <a:extLst>
                  <a:ext uri="{FF2B5EF4-FFF2-40B4-BE49-F238E27FC236}">
                    <a16:creationId xmlns:a16="http://schemas.microsoft.com/office/drawing/2014/main" id="{78553C21-E643-43C8-BEF8-68E99B7DD4C3}"/>
                  </a:ext>
                </a:extLst>
              </p:cNvPr>
              <p:cNvSpPr txBox="1"/>
              <p:nvPr/>
            </p:nvSpPr>
            <p:spPr>
              <a:xfrm>
                <a:off x="6811" y="1476"/>
                <a:ext cx="2763" cy="664"/>
              </a:xfrm>
              <a:prstGeom prst="rect">
                <a:avLst/>
              </a:prstGeom>
              <a:noFill/>
            </p:spPr>
            <p:txBody>
              <a:bodyPr wrap="square" rtlCol="0">
                <a:spAutoFit/>
              </a:bodyPr>
              <a:lstStyle/>
              <a:p>
                <a:r>
                  <a:rPr lang="en-US" altLang="zh-CN" b="1" dirty="0" err="1">
                    <a:solidFill>
                      <a:srgbClr val="FF0000"/>
                    </a:solidFill>
                  </a:rPr>
                  <a:t>Nyima</a:t>
                </a:r>
                <a:endParaRPr lang="en-US" b="1" dirty="0">
                  <a:solidFill>
                    <a:srgbClr val="FF0000"/>
                  </a:solidFill>
                </a:endParaRPr>
              </a:p>
            </p:txBody>
          </p:sp>
          <p:sp>
            <p:nvSpPr>
              <p:cNvPr id="49" name="TextBox 9">
                <a:extLst>
                  <a:ext uri="{FF2B5EF4-FFF2-40B4-BE49-F238E27FC236}">
                    <a16:creationId xmlns:a16="http://schemas.microsoft.com/office/drawing/2014/main" id="{6DF9A3AA-4C8D-4B57-B4B2-415A61BA4441}"/>
                  </a:ext>
                </a:extLst>
              </p:cNvPr>
              <p:cNvSpPr txBox="1"/>
              <p:nvPr/>
            </p:nvSpPr>
            <p:spPr>
              <a:xfrm>
                <a:off x="-90" y="1546"/>
                <a:ext cx="2712" cy="664"/>
              </a:xfrm>
              <a:prstGeom prst="rect">
                <a:avLst/>
              </a:prstGeom>
              <a:noFill/>
            </p:spPr>
            <p:txBody>
              <a:bodyPr wrap="square" rtlCol="0">
                <a:spAutoFit/>
              </a:bodyPr>
              <a:lstStyle/>
              <a:p>
                <a:r>
                  <a:rPr lang="en-US" altLang="zh-CN" b="1" dirty="0" err="1">
                    <a:solidFill>
                      <a:srgbClr val="FF0000"/>
                    </a:solidFill>
                  </a:rPr>
                  <a:t>Mangai</a:t>
                </a:r>
                <a:endParaRPr lang="en-US" b="1" dirty="0">
                  <a:solidFill>
                    <a:srgbClr val="FF0000"/>
                  </a:solidFill>
                </a:endParaRPr>
              </a:p>
            </p:txBody>
          </p:sp>
          <p:pic>
            <p:nvPicPr>
              <p:cNvPr id="50" name="图片 4">
                <a:extLst>
                  <a:ext uri="{FF2B5EF4-FFF2-40B4-BE49-F238E27FC236}">
                    <a16:creationId xmlns:a16="http://schemas.microsoft.com/office/drawing/2014/main" id="{487A17B5-8887-4295-A9BD-D957082E74AE}"/>
                  </a:ext>
                </a:extLst>
              </p:cNvPr>
              <p:cNvPicPr>
                <a:picLocks noChangeAspect="1"/>
              </p:cNvPicPr>
              <p:nvPr/>
            </p:nvPicPr>
            <p:blipFill rotWithShape="1">
              <a:blip r:embed="rId12"/>
              <a:srcRect t="8085" r="31412" b="7287"/>
              <a:stretch>
                <a:fillRect/>
              </a:stretch>
            </p:blipFill>
            <p:spPr>
              <a:xfrm>
                <a:off x="47" y="4622"/>
                <a:ext cx="3175" cy="3020"/>
              </a:xfrm>
              <a:prstGeom prst="rect">
                <a:avLst/>
              </a:prstGeom>
            </p:spPr>
          </p:pic>
          <p:sp>
            <p:nvSpPr>
              <p:cNvPr id="51" name="TextBox 11">
                <a:extLst>
                  <a:ext uri="{FF2B5EF4-FFF2-40B4-BE49-F238E27FC236}">
                    <a16:creationId xmlns:a16="http://schemas.microsoft.com/office/drawing/2014/main" id="{D0866E97-0D71-4D5F-BC55-102A241E38BF}"/>
                  </a:ext>
                </a:extLst>
              </p:cNvPr>
              <p:cNvSpPr txBox="1"/>
              <p:nvPr/>
            </p:nvSpPr>
            <p:spPr>
              <a:xfrm>
                <a:off x="195" y="4589"/>
                <a:ext cx="3146" cy="664"/>
              </a:xfrm>
              <a:prstGeom prst="rect">
                <a:avLst/>
              </a:prstGeom>
              <a:noFill/>
            </p:spPr>
            <p:txBody>
              <a:bodyPr wrap="square" rtlCol="0">
                <a:spAutoFit/>
              </a:bodyPr>
              <a:lstStyle/>
              <a:p>
                <a:r>
                  <a:rPr lang="en-US" altLang="zh-CN" b="1" dirty="0" err="1">
                    <a:solidFill>
                      <a:srgbClr val="FF0000"/>
                    </a:solidFill>
                  </a:rPr>
                  <a:t>Gyirong</a:t>
                </a:r>
                <a:endParaRPr lang="en-US" b="1" dirty="0">
                  <a:solidFill>
                    <a:srgbClr val="FF0000"/>
                  </a:solidFill>
                </a:endParaRPr>
              </a:p>
            </p:txBody>
          </p:sp>
          <p:pic>
            <p:nvPicPr>
              <p:cNvPr id="52" name="图片 6">
                <a:extLst>
                  <a:ext uri="{FF2B5EF4-FFF2-40B4-BE49-F238E27FC236}">
                    <a16:creationId xmlns:a16="http://schemas.microsoft.com/office/drawing/2014/main" id="{53DC554F-4CF7-48FB-9D03-CBD090B27B41}"/>
                  </a:ext>
                </a:extLst>
              </p:cNvPr>
              <p:cNvPicPr>
                <a:picLocks noChangeAspect="1"/>
              </p:cNvPicPr>
              <p:nvPr/>
            </p:nvPicPr>
            <p:blipFill rotWithShape="1">
              <a:blip r:embed="rId13"/>
              <a:srcRect l="5916" t="14898" r="12326" b="3537"/>
              <a:stretch>
                <a:fillRect/>
              </a:stretch>
            </p:blipFill>
            <p:spPr>
              <a:xfrm>
                <a:off x="3222" y="4589"/>
                <a:ext cx="3175" cy="3020"/>
              </a:xfrm>
              <a:prstGeom prst="rect">
                <a:avLst/>
              </a:prstGeom>
            </p:spPr>
          </p:pic>
          <p:sp>
            <p:nvSpPr>
              <p:cNvPr id="53" name="TextBox 14">
                <a:extLst>
                  <a:ext uri="{FF2B5EF4-FFF2-40B4-BE49-F238E27FC236}">
                    <a16:creationId xmlns:a16="http://schemas.microsoft.com/office/drawing/2014/main" id="{B2AE0223-B90F-42E8-97C8-BADBFAB2F605}"/>
                  </a:ext>
                </a:extLst>
              </p:cNvPr>
              <p:cNvSpPr txBox="1"/>
              <p:nvPr/>
            </p:nvSpPr>
            <p:spPr>
              <a:xfrm>
                <a:off x="3341" y="4556"/>
                <a:ext cx="3175" cy="664"/>
              </a:xfrm>
              <a:prstGeom prst="rect">
                <a:avLst/>
              </a:prstGeom>
              <a:noFill/>
            </p:spPr>
            <p:txBody>
              <a:bodyPr wrap="square" rtlCol="0">
                <a:spAutoFit/>
              </a:bodyPr>
              <a:lstStyle/>
              <a:p>
                <a:r>
                  <a:rPr lang="en-US" b="1" dirty="0" err="1">
                    <a:solidFill>
                      <a:srgbClr val="FF0000"/>
                    </a:solidFill>
                  </a:rPr>
                  <a:t>Coqen</a:t>
                </a:r>
                <a:endParaRPr lang="en-US" b="1" dirty="0">
                  <a:solidFill>
                    <a:srgbClr val="FF0000"/>
                  </a:solidFill>
                </a:endParaRPr>
              </a:p>
            </p:txBody>
          </p:sp>
          <p:pic>
            <p:nvPicPr>
              <p:cNvPr id="54" name="图片 6">
                <a:extLst>
                  <a:ext uri="{FF2B5EF4-FFF2-40B4-BE49-F238E27FC236}">
                    <a16:creationId xmlns:a16="http://schemas.microsoft.com/office/drawing/2014/main" id="{65E483B9-6153-48FE-8605-1FB5EFA623CF}"/>
                  </a:ext>
                </a:extLst>
              </p:cNvPr>
              <p:cNvPicPr>
                <a:picLocks noChangeAspect="1"/>
              </p:cNvPicPr>
              <p:nvPr/>
            </p:nvPicPr>
            <p:blipFill rotWithShape="1">
              <a:blip r:embed="rId14"/>
              <a:srcRect l="13178" t="12802" r="9721"/>
              <a:stretch>
                <a:fillRect/>
              </a:stretch>
            </p:blipFill>
            <p:spPr>
              <a:xfrm>
                <a:off x="6397" y="4589"/>
                <a:ext cx="3175" cy="3020"/>
              </a:xfrm>
              <a:prstGeom prst="rect">
                <a:avLst/>
              </a:prstGeom>
            </p:spPr>
          </p:pic>
          <p:sp>
            <p:nvSpPr>
              <p:cNvPr id="55" name="TextBox 16">
                <a:extLst>
                  <a:ext uri="{FF2B5EF4-FFF2-40B4-BE49-F238E27FC236}">
                    <a16:creationId xmlns:a16="http://schemas.microsoft.com/office/drawing/2014/main" id="{8A1BE899-A077-421D-AD6D-9048D6CD6F66}"/>
                  </a:ext>
                </a:extLst>
              </p:cNvPr>
              <p:cNvSpPr txBox="1"/>
              <p:nvPr/>
            </p:nvSpPr>
            <p:spPr>
              <a:xfrm>
                <a:off x="6865" y="4556"/>
                <a:ext cx="2996" cy="664"/>
              </a:xfrm>
              <a:prstGeom prst="rect">
                <a:avLst/>
              </a:prstGeom>
              <a:noFill/>
            </p:spPr>
            <p:txBody>
              <a:bodyPr wrap="square" rtlCol="0">
                <a:spAutoFit/>
              </a:bodyPr>
              <a:lstStyle/>
              <a:p>
                <a:r>
                  <a:rPr lang="en-US" altLang="zh-CN" b="1" dirty="0" err="1">
                    <a:solidFill>
                      <a:srgbClr val="FF0000"/>
                    </a:solidFill>
                  </a:rPr>
                  <a:t>Burong</a:t>
                </a:r>
                <a:endParaRPr lang="en-US" b="1" dirty="0">
                  <a:solidFill>
                    <a:srgbClr val="FF0000"/>
                  </a:solidFill>
                </a:endParaRPr>
              </a:p>
            </p:txBody>
          </p:sp>
          <p:pic>
            <p:nvPicPr>
              <p:cNvPr id="56" name="图片 13">
                <a:extLst>
                  <a:ext uri="{FF2B5EF4-FFF2-40B4-BE49-F238E27FC236}">
                    <a16:creationId xmlns:a16="http://schemas.microsoft.com/office/drawing/2014/main" id="{B9005A04-AAAE-47FD-9E6E-8884246D778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7" y="7609"/>
                <a:ext cx="3175" cy="3053"/>
              </a:xfrm>
              <a:prstGeom prst="rect">
                <a:avLst/>
              </a:prstGeom>
            </p:spPr>
          </p:pic>
          <p:sp>
            <p:nvSpPr>
              <p:cNvPr id="57" name="TextBox 18">
                <a:extLst>
                  <a:ext uri="{FF2B5EF4-FFF2-40B4-BE49-F238E27FC236}">
                    <a16:creationId xmlns:a16="http://schemas.microsoft.com/office/drawing/2014/main" id="{4E3680F6-C196-4173-B990-B47FB34C8AB4}"/>
                  </a:ext>
                </a:extLst>
              </p:cNvPr>
              <p:cNvSpPr txBox="1"/>
              <p:nvPr/>
            </p:nvSpPr>
            <p:spPr>
              <a:xfrm>
                <a:off x="314" y="7676"/>
                <a:ext cx="3028" cy="664"/>
              </a:xfrm>
              <a:prstGeom prst="rect">
                <a:avLst/>
              </a:prstGeom>
              <a:noFill/>
            </p:spPr>
            <p:txBody>
              <a:bodyPr wrap="square" rtlCol="0">
                <a:spAutoFit/>
              </a:bodyPr>
              <a:lstStyle/>
              <a:p>
                <a:r>
                  <a:rPr lang="en-US" altLang="zh-CN" b="1" dirty="0" err="1">
                    <a:solidFill>
                      <a:srgbClr val="FF0000"/>
                    </a:solidFill>
                  </a:rPr>
                  <a:t>Qamdo</a:t>
                </a:r>
                <a:endParaRPr lang="en-US" b="1" dirty="0">
                  <a:solidFill>
                    <a:srgbClr val="FF0000"/>
                  </a:solidFill>
                </a:endParaRPr>
              </a:p>
            </p:txBody>
          </p:sp>
          <p:pic>
            <p:nvPicPr>
              <p:cNvPr id="58" name="内容占位符 35">
                <a:extLst>
                  <a:ext uri="{FF2B5EF4-FFF2-40B4-BE49-F238E27FC236}">
                    <a16:creationId xmlns:a16="http://schemas.microsoft.com/office/drawing/2014/main" id="{6EE0F330-8AC1-468C-BDF5-DD78CB37F0CC}"/>
                  </a:ext>
                </a:extLst>
              </p:cNvPr>
              <p:cNvPicPr>
                <a:picLocks noGrp="1" noChangeAspect="1"/>
              </p:cNvPicPr>
              <p:nvPr/>
            </p:nvPicPr>
            <p:blipFill rotWithShape="1">
              <a:blip r:embed="rId16" cstate="print">
                <a:extLst>
                  <a:ext uri="{28A0092B-C50C-407E-A947-70E740481C1C}">
                    <a14:useLocalDpi xmlns:a14="http://schemas.microsoft.com/office/drawing/2010/main" val="0"/>
                  </a:ext>
                </a:extLst>
              </a:blip>
              <a:srcRect l="16557" t="11804" r="5778" b="13811"/>
              <a:stretch>
                <a:fillRect/>
              </a:stretch>
            </p:blipFill>
            <p:spPr>
              <a:xfrm>
                <a:off x="3222" y="7629"/>
                <a:ext cx="3175" cy="3047"/>
              </a:xfrm>
              <a:prstGeom prst="rect">
                <a:avLst/>
              </a:prstGeom>
            </p:spPr>
          </p:pic>
          <p:sp>
            <p:nvSpPr>
              <p:cNvPr id="59" name="TextBox 20">
                <a:extLst>
                  <a:ext uri="{FF2B5EF4-FFF2-40B4-BE49-F238E27FC236}">
                    <a16:creationId xmlns:a16="http://schemas.microsoft.com/office/drawing/2014/main" id="{6AE94B44-E28D-47E3-A281-4053B994E0AE}"/>
                  </a:ext>
                </a:extLst>
              </p:cNvPr>
              <p:cNvSpPr txBox="1"/>
              <p:nvPr/>
            </p:nvSpPr>
            <p:spPr>
              <a:xfrm>
                <a:off x="3686" y="7833"/>
                <a:ext cx="3054" cy="664"/>
              </a:xfrm>
              <a:prstGeom prst="rect">
                <a:avLst/>
              </a:prstGeom>
              <a:noFill/>
            </p:spPr>
            <p:txBody>
              <a:bodyPr wrap="square" rtlCol="0">
                <a:spAutoFit/>
              </a:bodyPr>
              <a:lstStyle/>
              <a:p>
                <a:r>
                  <a:rPr lang="en-US" altLang="zh-CN" b="1" dirty="0" err="1">
                    <a:solidFill>
                      <a:srgbClr val="FF0000"/>
                    </a:solidFill>
                  </a:rPr>
                  <a:t>Mangkam</a:t>
                </a:r>
                <a:endParaRPr lang="en-US" b="1" dirty="0">
                  <a:solidFill>
                    <a:srgbClr val="FF0000"/>
                  </a:solidFill>
                </a:endParaRPr>
              </a:p>
            </p:txBody>
          </p:sp>
          <p:pic>
            <p:nvPicPr>
              <p:cNvPr id="60" name="图片 2" descr="WeChat Image_20200909212611">
                <a:extLst>
                  <a:ext uri="{FF2B5EF4-FFF2-40B4-BE49-F238E27FC236}">
                    <a16:creationId xmlns:a16="http://schemas.microsoft.com/office/drawing/2014/main" id="{81CA250C-EA27-4E29-9DF9-4254DAC4584B}"/>
                  </a:ext>
                </a:extLst>
              </p:cNvPr>
              <p:cNvPicPr>
                <a:picLocks noChangeAspect="1"/>
              </p:cNvPicPr>
              <p:nvPr/>
            </p:nvPicPr>
            <p:blipFill>
              <a:blip r:embed="rId17"/>
              <a:stretch>
                <a:fillRect/>
              </a:stretch>
            </p:blipFill>
            <p:spPr>
              <a:xfrm>
                <a:off x="6397" y="7609"/>
                <a:ext cx="3175" cy="3067"/>
              </a:xfrm>
              <a:prstGeom prst="rect">
                <a:avLst/>
              </a:prstGeom>
            </p:spPr>
          </p:pic>
          <p:sp>
            <p:nvSpPr>
              <p:cNvPr id="61" name="TextBox 22">
                <a:extLst>
                  <a:ext uri="{FF2B5EF4-FFF2-40B4-BE49-F238E27FC236}">
                    <a16:creationId xmlns:a16="http://schemas.microsoft.com/office/drawing/2014/main" id="{0DAAD2B4-C1AE-4891-B81E-791F192A7249}"/>
                  </a:ext>
                </a:extLst>
              </p:cNvPr>
              <p:cNvSpPr txBox="1"/>
              <p:nvPr/>
            </p:nvSpPr>
            <p:spPr>
              <a:xfrm>
                <a:off x="6741" y="7676"/>
                <a:ext cx="2487" cy="666"/>
              </a:xfrm>
              <a:prstGeom prst="rect">
                <a:avLst/>
              </a:prstGeom>
              <a:noFill/>
            </p:spPr>
            <p:txBody>
              <a:bodyPr wrap="square" rtlCol="0">
                <a:spAutoFit/>
              </a:bodyPr>
              <a:lstStyle/>
              <a:p>
                <a:r>
                  <a:rPr lang="en-US" altLang="zh-CN" b="1" dirty="0">
                    <a:solidFill>
                      <a:srgbClr val="FF0000"/>
                    </a:solidFill>
                  </a:rPr>
                  <a:t>Lhasa</a:t>
                </a:r>
                <a:endParaRPr lang="en-US" b="1" dirty="0">
                  <a:solidFill>
                    <a:srgbClr val="FF0000"/>
                  </a:solidFill>
                </a:endParaRPr>
              </a:p>
            </p:txBody>
          </p:sp>
        </p:grpSp>
      </p:gr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559925" y="7038975"/>
            <a:ext cx="304800" cy="304800"/>
          </a:xfrm>
          <a:prstGeom prst="rect">
            <a:avLst/>
          </a:prstGeom>
        </p:spPr>
      </p:pic>
    </p:spTree>
    <p:extLst>
      <p:ext uri="{BB962C8B-B14F-4D97-AF65-F5344CB8AC3E}">
        <p14:creationId xmlns:p14="http://schemas.microsoft.com/office/powerpoint/2010/main" val="2900050209"/>
      </p:ext>
    </p:extLst>
  </p:cSld>
  <p:clrMapOvr>
    <a:masterClrMapping/>
  </p:clrMapOvr>
  <mc:AlternateContent xmlns:mc="http://schemas.openxmlformats.org/markup-compatibility/2006" xmlns:p14="http://schemas.microsoft.com/office/powerpoint/2010/main">
    <mc:Choice Requires="p14">
      <p:transition spd="slow" p14:dur="2000" advTm="13560"/>
    </mc:Choice>
    <mc:Fallback xmlns="">
      <p:transition spd="slow" advTm="13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5374" y="129148"/>
            <a:ext cx="9248094" cy="1460880"/>
          </a:xfrm>
        </p:spPr>
        <p:txBody>
          <a:bodyPr/>
          <a:lstStyle/>
          <a:p>
            <a:pPr algn="ctr"/>
            <a:r>
              <a:rPr lang="en-US" sz="3600" b="1" dirty="0"/>
              <a:t>ITP/CAS Published Datasets</a:t>
            </a:r>
          </a:p>
        </p:txBody>
      </p:sp>
      <p:sp>
        <p:nvSpPr>
          <p:cNvPr id="3" name="TextBox 2"/>
          <p:cNvSpPr txBox="1"/>
          <p:nvPr/>
        </p:nvSpPr>
        <p:spPr>
          <a:xfrm>
            <a:off x="4714875" y="3462606"/>
            <a:ext cx="184731" cy="369332"/>
          </a:xfrm>
          <a:prstGeom prst="rect">
            <a:avLst/>
          </a:prstGeom>
          <a:noFill/>
        </p:spPr>
        <p:txBody>
          <a:bodyPr wrap="none" rtlCol="0">
            <a:spAutoFit/>
          </a:bodyPr>
          <a:lstStyle/>
          <a:p>
            <a:endParaRPr lang="en-US" dirty="0"/>
          </a:p>
        </p:txBody>
      </p:sp>
      <p:sp>
        <p:nvSpPr>
          <p:cNvPr id="5" name="文本框 1">
            <a:extLst>
              <a:ext uri="{FF2B5EF4-FFF2-40B4-BE49-F238E27FC236}">
                <a16:creationId xmlns:a16="http://schemas.microsoft.com/office/drawing/2014/main" id="{83B2CBE1-1FFA-445F-A426-98E373015798}"/>
              </a:ext>
            </a:extLst>
          </p:cNvPr>
          <p:cNvSpPr txBox="1"/>
          <p:nvPr/>
        </p:nvSpPr>
        <p:spPr>
          <a:xfrm>
            <a:off x="183683" y="1321148"/>
            <a:ext cx="5266690" cy="398780"/>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charset="0"/>
              <a:buChar char="l"/>
              <a:defRPr/>
            </a:pPr>
            <a:r>
              <a:rPr lang="en-US" altLang="zh-CN" sz="1800" dirty="0">
                <a:solidFill>
                  <a:srgbClr val="000000"/>
                </a:solidFill>
                <a:latin typeface="Arial" panose="020B0604020202020204" pitchFamily="34" charset="0"/>
                <a:ea typeface="微软雅黑" panose="020B0503020204020204" charset="-122"/>
                <a:cs typeface="Arial" panose="020B0604020202020204" pitchFamily="34" charset="0"/>
                <a:sym typeface="+mn-ea"/>
              </a:rPr>
              <a:t>"China </a:t>
            </a:r>
            <a:r>
              <a:rPr lang="en-US" altLang="zh-CN" sz="2000" dirty="0">
                <a:solidFill>
                  <a:srgbClr val="000000"/>
                </a:solidFill>
                <a:latin typeface="Arial" panose="020B0604020202020204" pitchFamily="34" charset="0"/>
                <a:ea typeface="微软雅黑" panose="020B0503020204020204" charset="-122"/>
                <a:cs typeface="Arial" panose="020B0604020202020204" pitchFamily="34" charset="0"/>
                <a:sym typeface="+mn-ea"/>
              </a:rPr>
              <a:t>Meteorological </a:t>
            </a:r>
            <a:r>
              <a:rPr lang="en-US" altLang="zh-CN" sz="1800" dirty="0">
                <a:solidFill>
                  <a:srgbClr val="000000"/>
                </a:solidFill>
                <a:latin typeface="Arial" panose="020B0604020202020204" pitchFamily="34" charset="0"/>
                <a:ea typeface="微软雅黑" panose="020B0503020204020204" charset="-122"/>
                <a:cs typeface="Arial" panose="020B0604020202020204" pitchFamily="34" charset="0"/>
                <a:sym typeface="+mn-ea"/>
              </a:rPr>
              <a:t>Forcing Dataset"</a:t>
            </a:r>
            <a:endParaRPr lang="zh-CN" altLang="en-US" dirty="0"/>
          </a:p>
        </p:txBody>
      </p:sp>
      <p:pic>
        <p:nvPicPr>
          <p:cNvPr id="6" name="图片 2">
            <a:extLst>
              <a:ext uri="{FF2B5EF4-FFF2-40B4-BE49-F238E27FC236}">
                <a16:creationId xmlns:a16="http://schemas.microsoft.com/office/drawing/2014/main" id="{F0AB5573-7D6F-4F30-A1AB-E0E1560C78E7}"/>
              </a:ext>
            </a:extLst>
          </p:cNvPr>
          <p:cNvPicPr>
            <a:picLocks noChangeAspect="1"/>
          </p:cNvPicPr>
          <p:nvPr/>
        </p:nvPicPr>
        <p:blipFill>
          <a:blip r:embed="rId5"/>
          <a:srcRect r="22446" b="19225"/>
          <a:stretch>
            <a:fillRect/>
          </a:stretch>
        </p:blipFill>
        <p:spPr>
          <a:xfrm>
            <a:off x="513677" y="1705958"/>
            <a:ext cx="3982720" cy="2144395"/>
          </a:xfrm>
          <a:prstGeom prst="rect">
            <a:avLst/>
          </a:prstGeom>
        </p:spPr>
      </p:pic>
      <p:sp>
        <p:nvSpPr>
          <p:cNvPr id="7" name="文本框 14">
            <a:extLst>
              <a:ext uri="{FF2B5EF4-FFF2-40B4-BE49-F238E27FC236}">
                <a16:creationId xmlns:a16="http://schemas.microsoft.com/office/drawing/2014/main" id="{68479591-866E-49C0-85E6-173C343C172B}"/>
              </a:ext>
            </a:extLst>
          </p:cNvPr>
          <p:cNvSpPr txBox="1"/>
          <p:nvPr/>
        </p:nvSpPr>
        <p:spPr>
          <a:xfrm>
            <a:off x="252263" y="3831938"/>
            <a:ext cx="4244134" cy="6463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noProof="0" dirty="0">
                <a:ln>
                  <a:noFill/>
                </a:ln>
                <a:solidFill>
                  <a:prstClr val="black"/>
                </a:solidFill>
                <a:effectLst/>
                <a:uLnTx/>
                <a:uFillTx/>
                <a:latin typeface="Calibri" panose="020F0502020204030204"/>
                <a:ea typeface="宋体" panose="02010600030101010101" pitchFamily="2" charset="-122"/>
                <a:sym typeface="+mn-ea"/>
              </a:rPr>
              <a:t>He, J., K. Yang, W. Tang, H. Lu, J. Qin, Y. Chen, and X. Li, 2020: The first high-resolution meteorological forcing dataset for land process studies over China. Scientific Data, 7, 25.</a:t>
            </a:r>
            <a:endParaRPr lang="zh-CN" altLang="en-US" sz="1200" dirty="0"/>
          </a:p>
        </p:txBody>
      </p:sp>
      <p:pic>
        <p:nvPicPr>
          <p:cNvPr id="9" name="图片 8" descr="Spatial-distribution-of-national-weather-stations-across-China">
            <a:extLst>
              <a:ext uri="{FF2B5EF4-FFF2-40B4-BE49-F238E27FC236}">
                <a16:creationId xmlns:a16="http://schemas.microsoft.com/office/drawing/2014/main" id="{1169EE6D-588A-405F-A120-DEB4DCD08293}"/>
              </a:ext>
            </a:extLst>
          </p:cNvPr>
          <p:cNvPicPr>
            <a:picLocks noChangeAspect="1"/>
          </p:cNvPicPr>
          <p:nvPr/>
        </p:nvPicPr>
        <p:blipFill>
          <a:blip r:embed="rId6"/>
          <a:stretch>
            <a:fillRect/>
          </a:stretch>
        </p:blipFill>
        <p:spPr>
          <a:xfrm>
            <a:off x="6065987" y="1752313"/>
            <a:ext cx="3762375" cy="2098040"/>
          </a:xfrm>
          <a:prstGeom prst="rect">
            <a:avLst/>
          </a:prstGeom>
        </p:spPr>
      </p:pic>
      <p:sp>
        <p:nvSpPr>
          <p:cNvPr id="10" name="文本框 15">
            <a:extLst>
              <a:ext uri="{FF2B5EF4-FFF2-40B4-BE49-F238E27FC236}">
                <a16:creationId xmlns:a16="http://schemas.microsoft.com/office/drawing/2014/main" id="{F76D34DE-8E0C-4F13-8B8F-D05351570C20}"/>
              </a:ext>
            </a:extLst>
          </p:cNvPr>
          <p:cNvSpPr txBox="1"/>
          <p:nvPr/>
        </p:nvSpPr>
        <p:spPr>
          <a:xfrm>
            <a:off x="5157302" y="3850353"/>
            <a:ext cx="4923323" cy="6463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noProof="0" dirty="0">
                <a:ln>
                  <a:noFill/>
                </a:ln>
                <a:solidFill>
                  <a:prstClr val="black"/>
                </a:solidFill>
                <a:effectLst/>
                <a:uLnTx/>
                <a:uFillTx/>
                <a:latin typeface="Calibri" panose="020F0502020204030204"/>
                <a:ea typeface="宋体" panose="02010600030101010101" pitchFamily="2" charset="-122"/>
                <a:sym typeface="+mn-ea"/>
              </a:rPr>
              <a:t>Peng, S., Y. Ding, W. Liu, and Z. Li, 2019: monthly temperature and precipitation dataset for China from 1901 to 2017. Earth Syst. Sci. Data, 11, 1931-1946.</a:t>
            </a:r>
            <a:endParaRPr lang="en-US" altLang="zh-CN" sz="1200" noProof="0" dirty="0">
              <a:ln>
                <a:noFill/>
              </a:ln>
              <a:solidFill>
                <a:prstClr val="black"/>
              </a:solidFill>
              <a:effectLst/>
              <a:uLnTx/>
              <a:uFillTx/>
              <a:latin typeface="Calibri" panose="020F0502020204030204"/>
              <a:ea typeface="宋体" panose="02010600030101010101" pitchFamily="2" charset="-122"/>
            </a:endParaRPr>
          </a:p>
        </p:txBody>
      </p:sp>
      <p:sp>
        <p:nvSpPr>
          <p:cNvPr id="8" name="文本框 7">
            <a:extLst>
              <a:ext uri="{FF2B5EF4-FFF2-40B4-BE49-F238E27FC236}">
                <a16:creationId xmlns:a16="http://schemas.microsoft.com/office/drawing/2014/main" id="{EDE97218-E8DC-45B9-BBED-92FA1A225214}"/>
              </a:ext>
            </a:extLst>
          </p:cNvPr>
          <p:cNvSpPr txBox="1"/>
          <p:nvPr/>
        </p:nvSpPr>
        <p:spPr>
          <a:xfrm>
            <a:off x="4830278" y="1339563"/>
            <a:ext cx="5672966" cy="707886"/>
          </a:xfrm>
          <a:prstGeom prst="rect">
            <a:avLst/>
          </a:prstGeom>
          <a:noFill/>
        </p:spPr>
        <p:txBody>
          <a:bodyPr wrap="square" rtlCol="0" anchor="t">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charset="0"/>
              <a:buChar char="l"/>
              <a:defRPr/>
            </a:pPr>
            <a:r>
              <a:rPr lang="en-US" altLang="zh-CN" sz="2000" dirty="0">
                <a:solidFill>
                  <a:srgbClr val="000000"/>
                </a:solidFill>
                <a:latin typeface="Arial" panose="020B0604020202020204" pitchFamily="34" charset="0"/>
                <a:ea typeface="微软雅黑" panose="020B0503020204020204" charset="-122"/>
                <a:cs typeface="Arial" panose="020B0604020202020204" pitchFamily="34" charset="0"/>
                <a:sym typeface="+mn-ea"/>
              </a:rPr>
              <a:t>"New Downscaled 1901-2017 Climate Dataset"</a:t>
            </a:r>
            <a:endParaRPr lang="en-US" altLang="zh-CN" sz="2000" dirty="0">
              <a:solidFill>
                <a:srgbClr val="000000"/>
              </a:solidFill>
              <a:latin typeface="Arial" panose="020B0604020202020204" pitchFamily="34" charset="0"/>
              <a:ea typeface="微软雅黑" panose="020B0503020204020204" charset="-122"/>
              <a:cs typeface="Arial" panose="020B0604020202020204" pitchFamily="34" charset="0"/>
            </a:endParaRPr>
          </a:p>
        </p:txBody>
      </p:sp>
      <p:sp>
        <p:nvSpPr>
          <p:cNvPr id="11" name="文本框 9">
            <a:extLst>
              <a:ext uri="{FF2B5EF4-FFF2-40B4-BE49-F238E27FC236}">
                <a16:creationId xmlns:a16="http://schemas.microsoft.com/office/drawing/2014/main" id="{30740E8A-559D-4B43-B03B-4E0906976F24}"/>
              </a:ext>
            </a:extLst>
          </p:cNvPr>
          <p:cNvSpPr txBox="1"/>
          <p:nvPr/>
        </p:nvSpPr>
        <p:spPr>
          <a:xfrm>
            <a:off x="72987" y="4496827"/>
            <a:ext cx="4784725" cy="368300"/>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charset="0"/>
              <a:buChar char="l"/>
              <a:defRPr/>
            </a:pPr>
            <a:r>
              <a:rPr lang="en-US" altLang="zh-CN" sz="1800" dirty="0">
                <a:solidFill>
                  <a:srgbClr val="000000"/>
                </a:solidFill>
                <a:latin typeface="Arial" panose="020B0604020202020204" pitchFamily="34" charset="0"/>
                <a:ea typeface="微软雅黑" panose="020B0503020204020204" charset="-122"/>
                <a:cs typeface="Arial" panose="020B0604020202020204" pitchFamily="34" charset="0"/>
                <a:sym typeface="+mn-ea"/>
              </a:rPr>
              <a:t>"long term CO</a:t>
            </a:r>
            <a:r>
              <a:rPr lang="en-US" altLang="zh-CN" sz="1800" baseline="-25000" dirty="0">
                <a:solidFill>
                  <a:srgbClr val="000000"/>
                </a:solidFill>
                <a:latin typeface="Arial" panose="020B0604020202020204" pitchFamily="34" charset="0"/>
                <a:ea typeface="微软雅黑" panose="020B0503020204020204" charset="-122"/>
                <a:cs typeface="Arial" panose="020B0604020202020204" pitchFamily="34" charset="0"/>
                <a:sym typeface="+mn-ea"/>
              </a:rPr>
              <a:t>2</a:t>
            </a:r>
            <a:r>
              <a:rPr lang="en-US" altLang="zh-CN" sz="1800" dirty="0">
                <a:solidFill>
                  <a:srgbClr val="000000"/>
                </a:solidFill>
                <a:latin typeface="Arial" panose="020B0604020202020204" pitchFamily="34" charset="0"/>
                <a:ea typeface="微软雅黑" panose="020B0503020204020204" charset="-122"/>
                <a:cs typeface="Arial" panose="020B0604020202020204" pitchFamily="34" charset="0"/>
                <a:sym typeface="+mn-ea"/>
              </a:rPr>
              <a:t> and H</a:t>
            </a:r>
            <a:r>
              <a:rPr lang="en-US" altLang="zh-CN" sz="1800" baseline="-25000" dirty="0">
                <a:solidFill>
                  <a:srgbClr val="000000"/>
                </a:solidFill>
                <a:latin typeface="Arial" panose="020B0604020202020204" pitchFamily="34" charset="0"/>
                <a:ea typeface="微软雅黑" panose="020B0503020204020204" charset="-122"/>
                <a:cs typeface="Arial" panose="020B0604020202020204" pitchFamily="34" charset="0"/>
                <a:sym typeface="+mn-ea"/>
              </a:rPr>
              <a:t>2</a:t>
            </a:r>
            <a:r>
              <a:rPr lang="en-US" altLang="zh-CN" sz="1800" dirty="0">
                <a:solidFill>
                  <a:srgbClr val="000000"/>
                </a:solidFill>
                <a:latin typeface="Arial" panose="020B0604020202020204" pitchFamily="34" charset="0"/>
                <a:ea typeface="微软雅黑" panose="020B0503020204020204" charset="-122"/>
                <a:cs typeface="Arial" panose="020B0604020202020204" pitchFamily="34" charset="0"/>
                <a:sym typeface="+mn-ea"/>
              </a:rPr>
              <a:t>O dataset"</a:t>
            </a:r>
            <a:endParaRPr lang="en-US" altLang="zh-CN" sz="1800" dirty="0">
              <a:solidFill>
                <a:srgbClr val="000000"/>
              </a:solidFill>
              <a:latin typeface="Arial" panose="020B0604020202020204" pitchFamily="34" charset="0"/>
              <a:ea typeface="微软雅黑" panose="020B0503020204020204" charset="-122"/>
              <a:cs typeface="Arial" panose="020B0604020202020204" pitchFamily="34" charset="0"/>
            </a:endParaRPr>
          </a:p>
        </p:txBody>
      </p:sp>
      <p:pic>
        <p:nvPicPr>
          <p:cNvPr id="12" name="图片 13">
            <a:extLst>
              <a:ext uri="{FF2B5EF4-FFF2-40B4-BE49-F238E27FC236}">
                <a16:creationId xmlns:a16="http://schemas.microsoft.com/office/drawing/2014/main" id="{53EEAB0A-A67C-4D1D-89E6-6243614BEEAC}"/>
              </a:ext>
            </a:extLst>
          </p:cNvPr>
          <p:cNvPicPr>
            <a:picLocks noChangeAspect="1"/>
          </p:cNvPicPr>
          <p:nvPr/>
        </p:nvPicPr>
        <p:blipFill>
          <a:blip r:embed="rId7"/>
          <a:stretch>
            <a:fillRect/>
          </a:stretch>
        </p:blipFill>
        <p:spPr>
          <a:xfrm>
            <a:off x="1141057" y="4953392"/>
            <a:ext cx="3355340" cy="1878965"/>
          </a:xfrm>
          <a:prstGeom prst="rect">
            <a:avLst/>
          </a:prstGeom>
        </p:spPr>
      </p:pic>
      <p:sp>
        <p:nvSpPr>
          <p:cNvPr id="13" name="文本框 16">
            <a:extLst>
              <a:ext uri="{FF2B5EF4-FFF2-40B4-BE49-F238E27FC236}">
                <a16:creationId xmlns:a16="http://schemas.microsoft.com/office/drawing/2014/main" id="{625C760B-BA5E-4626-B198-DBA56C945580}"/>
              </a:ext>
            </a:extLst>
          </p:cNvPr>
          <p:cNvSpPr txBox="1"/>
          <p:nvPr/>
        </p:nvSpPr>
        <p:spPr>
          <a:xfrm>
            <a:off x="109817" y="6785367"/>
            <a:ext cx="4720461" cy="645160"/>
          </a:xfrm>
          <a:prstGeom prst="rect">
            <a:avLst/>
          </a:prstGeom>
          <a:noFill/>
        </p:spPr>
        <p:txBody>
          <a:bodyPr wrap="square" rtlCol="0" anchor="t">
            <a:spAutoFit/>
          </a:bodyPr>
          <a:lstStyle/>
          <a:p>
            <a:r>
              <a:rPr lang="en-US" altLang="zh-CN" sz="1200" noProof="0" dirty="0">
                <a:ln>
                  <a:noFill/>
                </a:ln>
                <a:solidFill>
                  <a:prstClr val="black"/>
                </a:solidFill>
                <a:effectLst/>
                <a:uLnTx/>
                <a:uFillTx/>
                <a:latin typeface="Calibri" panose="020F0502020204030204"/>
                <a:ea typeface="宋体" panose="02010600030101010101" pitchFamily="2" charset="-122"/>
                <a:sym typeface="+mn-ea"/>
              </a:rPr>
              <a:t>Nieberding, F., C. Wille, G. Fratini, M. Asmussen, Y. Wang, Y. Ma*, and T. Sachs, 2020: A Long Term (2005–2019) Eddy Covariance Data Set of CO2 and H2O Fluxes from the Tibetan Alpine Steppe, Earth Syst. Sci. Data. </a:t>
            </a:r>
            <a:endParaRPr lang="en-US" altLang="zh-CN" sz="1200" noProof="0" dirty="0">
              <a:ln>
                <a:noFill/>
              </a:ln>
              <a:solidFill>
                <a:prstClr val="black"/>
              </a:solidFill>
              <a:effectLst/>
              <a:uLnTx/>
              <a:uFillTx/>
              <a:latin typeface="Calibri" panose="020F0502020204030204"/>
              <a:ea typeface="宋体" panose="02010600030101010101" pitchFamily="2" charset="-122"/>
            </a:endParaRPr>
          </a:p>
        </p:txBody>
      </p:sp>
      <p:sp>
        <p:nvSpPr>
          <p:cNvPr id="14" name="文本框 11">
            <a:extLst>
              <a:ext uri="{FF2B5EF4-FFF2-40B4-BE49-F238E27FC236}">
                <a16:creationId xmlns:a16="http://schemas.microsoft.com/office/drawing/2014/main" id="{D90FC351-5586-48B2-B01F-9E9E91D56F6D}"/>
              </a:ext>
            </a:extLst>
          </p:cNvPr>
          <p:cNvSpPr txBox="1"/>
          <p:nvPr/>
        </p:nvSpPr>
        <p:spPr>
          <a:xfrm>
            <a:off x="4714875" y="4541961"/>
            <a:ext cx="4923323" cy="646331"/>
          </a:xfrm>
          <a:prstGeom prst="rect">
            <a:avLst/>
          </a:prstGeom>
          <a:noFill/>
        </p:spPr>
        <p:txBody>
          <a:bodyPr wrap="square" rtlCol="0" anchor="t">
            <a:spAutoFit/>
          </a:bodyPr>
          <a:lstStyle/>
          <a:p>
            <a:pPr marL="285750" marR="0" lvl="0" indent="-285750" defTabSz="914400" rtl="0" eaLnBrk="1" fontAlgn="auto" latinLnBrk="0" hangingPunct="1">
              <a:lnSpc>
                <a:spcPct val="100000"/>
              </a:lnSpc>
              <a:spcBef>
                <a:spcPts val="0"/>
              </a:spcBef>
              <a:spcAft>
                <a:spcPts val="0"/>
              </a:spcAft>
              <a:buClrTx/>
              <a:buSzTx/>
              <a:buFont typeface="Wingdings" panose="05000000000000000000" charset="0"/>
              <a:buChar char="l"/>
              <a:defRPr/>
            </a:pPr>
            <a:r>
              <a:rPr lang="en-US" altLang="zh-CN" sz="1800" dirty="0">
                <a:solidFill>
                  <a:srgbClr val="000000"/>
                </a:solidFill>
                <a:latin typeface="Arial" panose="020B0604020202020204" pitchFamily="34" charset="0"/>
                <a:ea typeface="微软雅黑" panose="020B0503020204020204" charset="-122"/>
                <a:cs typeface="Arial" panose="020B0604020202020204" pitchFamily="34" charset="0"/>
                <a:sym typeface="+mn-ea"/>
              </a:rPr>
              <a:t>"Integrated 2005-2016 in-situ observation datasets</a:t>
            </a:r>
            <a:endParaRPr lang="en-US" altLang="zh-CN" sz="1800" dirty="0">
              <a:solidFill>
                <a:srgbClr val="000000"/>
              </a:solidFill>
              <a:latin typeface="Arial" panose="020B0604020202020204" pitchFamily="34" charset="0"/>
              <a:ea typeface="微软雅黑" panose="020B0503020204020204" charset="-122"/>
              <a:cs typeface="Arial" panose="020B0604020202020204" pitchFamily="34" charset="0"/>
            </a:endParaRPr>
          </a:p>
        </p:txBody>
      </p:sp>
      <p:pic>
        <p:nvPicPr>
          <p:cNvPr id="15" name="图片 12">
            <a:extLst>
              <a:ext uri="{FF2B5EF4-FFF2-40B4-BE49-F238E27FC236}">
                <a16:creationId xmlns:a16="http://schemas.microsoft.com/office/drawing/2014/main" id="{4B92A3AE-936A-49B9-BA7D-3F699F48C6AA}"/>
              </a:ext>
            </a:extLst>
          </p:cNvPr>
          <p:cNvPicPr>
            <a:picLocks noChangeAspect="1"/>
          </p:cNvPicPr>
          <p:nvPr/>
        </p:nvPicPr>
        <p:blipFill>
          <a:blip r:embed="rId8"/>
          <a:stretch>
            <a:fillRect/>
          </a:stretch>
        </p:blipFill>
        <p:spPr>
          <a:xfrm>
            <a:off x="6211775" y="4972442"/>
            <a:ext cx="3503930" cy="1877695"/>
          </a:xfrm>
          <a:prstGeom prst="rect">
            <a:avLst/>
          </a:prstGeom>
        </p:spPr>
      </p:pic>
      <p:sp>
        <p:nvSpPr>
          <p:cNvPr id="16" name="文本框 17">
            <a:extLst>
              <a:ext uri="{FF2B5EF4-FFF2-40B4-BE49-F238E27FC236}">
                <a16:creationId xmlns:a16="http://schemas.microsoft.com/office/drawing/2014/main" id="{C3343C34-90B3-48ED-A32C-2C781E5C626B}"/>
              </a:ext>
            </a:extLst>
          </p:cNvPr>
          <p:cNvSpPr txBox="1"/>
          <p:nvPr/>
        </p:nvSpPr>
        <p:spPr>
          <a:xfrm>
            <a:off x="4997020" y="6850137"/>
            <a:ext cx="4973788" cy="646331"/>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noProof="0" dirty="0">
                <a:ln>
                  <a:noFill/>
                </a:ln>
                <a:solidFill>
                  <a:prstClr val="black"/>
                </a:solidFill>
                <a:effectLst/>
                <a:uLnTx/>
                <a:uFillTx/>
                <a:latin typeface="Calibri" panose="020F0502020204030204"/>
                <a:ea typeface="宋体" panose="02010600030101010101" pitchFamily="2" charset="-122"/>
                <a:sym typeface="+mn-ea"/>
              </a:rPr>
              <a:t>Ma Yaoming, and coauthors, 2020: A long-term (2005–2016) dataset of integrated land–atmosphere interaction observations on the Tibetan Plateau, Earth Syst. Sci. Data</a:t>
            </a:r>
            <a:endParaRPr lang="en-US" altLang="zh-CN" sz="1200" noProof="0" dirty="0">
              <a:ln>
                <a:noFill/>
              </a:ln>
              <a:solidFill>
                <a:prstClr val="black"/>
              </a:solidFill>
              <a:effectLst/>
              <a:uLnTx/>
              <a:uFillTx/>
              <a:latin typeface="Calibri" panose="020F0502020204030204"/>
              <a:ea typeface="宋体" panose="02010600030101010101" pitchFamily="2" charset="-122"/>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559925" y="7038975"/>
            <a:ext cx="304800" cy="304800"/>
          </a:xfrm>
          <a:prstGeom prst="rect">
            <a:avLst/>
          </a:prstGeom>
        </p:spPr>
      </p:pic>
    </p:spTree>
    <p:extLst>
      <p:ext uri="{BB962C8B-B14F-4D97-AF65-F5344CB8AC3E}">
        <p14:creationId xmlns:p14="http://schemas.microsoft.com/office/powerpoint/2010/main" val="3559136496"/>
      </p:ext>
    </p:extLst>
  </p:cSld>
  <p:clrMapOvr>
    <a:masterClrMapping/>
  </p:clrMapOvr>
  <mc:AlternateContent xmlns:mc="http://schemas.openxmlformats.org/markup-compatibility/2006" xmlns:p14="http://schemas.microsoft.com/office/powerpoint/2010/main">
    <mc:Choice Requires="p14">
      <p:transition spd="slow" p14:dur="2000" advTm="22668"/>
    </mc:Choice>
    <mc:Fallback xmlns="">
      <p:transition spd="slow" advTm="22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7954" y="129148"/>
            <a:ext cx="9722738" cy="1460880"/>
          </a:xfrm>
        </p:spPr>
        <p:txBody>
          <a:bodyPr/>
          <a:lstStyle/>
          <a:p>
            <a:pPr algn="ctr"/>
            <a:r>
              <a:rPr lang="en-GB" sz="3600" b="1" dirty="0"/>
              <a:t>Quesnel and Nechako Watershed developments, Cariboo Mountains, Canada   </a:t>
            </a:r>
            <a:endParaRPr lang="fr-FR" sz="3600" b="1" dirty="0">
              <a:latin typeface="+mj-lt"/>
            </a:endParaRPr>
          </a:p>
        </p:txBody>
      </p:sp>
      <p:sp>
        <p:nvSpPr>
          <p:cNvPr id="3" name="TextBox 2"/>
          <p:cNvSpPr txBox="1"/>
          <p:nvPr/>
        </p:nvSpPr>
        <p:spPr>
          <a:xfrm>
            <a:off x="4714875" y="4010025"/>
            <a:ext cx="184731" cy="369332"/>
          </a:xfrm>
          <a:prstGeom prst="rect">
            <a:avLst/>
          </a:prstGeom>
          <a:noFill/>
        </p:spPr>
        <p:txBody>
          <a:bodyPr wrap="none" rtlCol="0">
            <a:spAutoFit/>
          </a:bodyPr>
          <a:lstStyle/>
          <a:p>
            <a:endParaRPr lang="en-US" dirty="0"/>
          </a:p>
        </p:txBody>
      </p:sp>
      <p:sp>
        <p:nvSpPr>
          <p:cNvPr id="15" name="TextBox 14"/>
          <p:cNvSpPr txBox="1"/>
          <p:nvPr/>
        </p:nvSpPr>
        <p:spPr>
          <a:xfrm>
            <a:off x="7150982" y="4881018"/>
            <a:ext cx="2929643" cy="2308324"/>
          </a:xfrm>
          <a:prstGeom prst="rect">
            <a:avLst/>
          </a:prstGeom>
          <a:solidFill>
            <a:schemeClr val="bg1">
              <a:alpha val="60000"/>
            </a:schemeClr>
          </a:solidFill>
        </p:spPr>
        <p:txBody>
          <a:bodyPr wrap="square" rtlCol="0">
            <a:spAutoFit/>
          </a:bodyPr>
          <a:lstStyle/>
          <a:p>
            <a:r>
              <a:rPr lang="en-US" sz="1600" i="1" dirty="0"/>
              <a:t>Above: Mount Sweeney weather station located in the Nechako Watershed</a:t>
            </a:r>
          </a:p>
          <a:p>
            <a:endParaRPr lang="en-US" sz="1600" i="1" dirty="0"/>
          </a:p>
          <a:p>
            <a:r>
              <a:rPr lang="en-US" sz="1600" i="1" dirty="0"/>
              <a:t>Left: Map of north-central BC showing the </a:t>
            </a:r>
            <a:r>
              <a:rPr lang="en-US" sz="1600" i="1" dirty="0" err="1"/>
              <a:t>CAMnet</a:t>
            </a:r>
            <a:r>
              <a:rPr lang="en-US" sz="1600" i="1" dirty="0"/>
              <a:t> weather stations and tipping bucket rain gauges in the Nechako and Quesnel Watersheds</a:t>
            </a:r>
            <a:endParaRPr lang="en-US" sz="1600" dirty="0"/>
          </a:p>
        </p:txBody>
      </p:sp>
      <p:pic>
        <p:nvPicPr>
          <p:cNvPr id="11" name="image2.png">
            <a:extLst>
              <a:ext uri="{FF2B5EF4-FFF2-40B4-BE49-F238E27FC236}">
                <a16:creationId xmlns:a16="http://schemas.microsoft.com/office/drawing/2014/main" id="{20CC913A-80F3-4D1F-93A1-A7886D034584}"/>
              </a:ext>
            </a:extLst>
          </p:cNvPr>
          <p:cNvPicPr>
            <a:picLocks noChangeAspect="1"/>
          </p:cNvPicPr>
          <p:nvPr/>
        </p:nvPicPr>
        <p:blipFill>
          <a:blip r:embed="rId5"/>
          <a:srcRect/>
          <a:stretch>
            <a:fillRect/>
          </a:stretch>
        </p:blipFill>
        <p:spPr>
          <a:xfrm>
            <a:off x="19550" y="1982940"/>
            <a:ext cx="7013028" cy="5408385"/>
          </a:xfrm>
          <a:prstGeom prst="rect">
            <a:avLst/>
          </a:prstGeom>
          <a:ln/>
        </p:spPr>
      </p:pic>
      <p:pic>
        <p:nvPicPr>
          <p:cNvPr id="12" name="image1.jpg">
            <a:extLst>
              <a:ext uri="{FF2B5EF4-FFF2-40B4-BE49-F238E27FC236}">
                <a16:creationId xmlns:a16="http://schemas.microsoft.com/office/drawing/2014/main" id="{9C1EDC6D-3922-4888-B9EA-5122EBF83248}"/>
              </a:ext>
            </a:extLst>
          </p:cNvPr>
          <p:cNvPicPr>
            <a:picLocks noChangeAspect="1"/>
          </p:cNvPicPr>
          <p:nvPr/>
        </p:nvPicPr>
        <p:blipFill>
          <a:blip r:embed="rId6"/>
          <a:srcRect l="18848" t="7319" r="10312"/>
          <a:stretch>
            <a:fillRect/>
          </a:stretch>
        </p:blipFill>
        <p:spPr>
          <a:xfrm>
            <a:off x="6649477" y="1365865"/>
            <a:ext cx="3431147" cy="3366773"/>
          </a:xfrm>
          <a:prstGeom prst="rect">
            <a:avLst/>
          </a:prstGeom>
          <a:ln/>
        </p:spPr>
      </p:pic>
      <p:sp>
        <p:nvSpPr>
          <p:cNvPr id="5" name="ZoneTexte 3">
            <a:extLst>
              <a:ext uri="{FF2B5EF4-FFF2-40B4-BE49-F238E27FC236}">
                <a16:creationId xmlns:a16="http://schemas.microsoft.com/office/drawing/2014/main" id="{702C6E28-BFCB-454E-A526-900B4CBF4AD6}"/>
              </a:ext>
            </a:extLst>
          </p:cNvPr>
          <p:cNvSpPr txBox="1"/>
          <p:nvPr/>
        </p:nvSpPr>
        <p:spPr>
          <a:xfrm>
            <a:off x="137954" y="1572517"/>
            <a:ext cx="5919550" cy="1015663"/>
          </a:xfrm>
          <a:prstGeom prst="rect">
            <a:avLst/>
          </a:prstGeom>
          <a:noFill/>
        </p:spPr>
        <p:txBody>
          <a:bodyPr wrap="square" rtlCol="0">
            <a:spAutoFit/>
          </a:bodyPr>
          <a:lstStyle/>
          <a:p>
            <a:r>
              <a:rPr lang="en-US" sz="2000" dirty="0"/>
              <a:t>Cariboo Alpine </a:t>
            </a:r>
            <a:r>
              <a:rPr lang="en-US" sz="2000" dirty="0" err="1"/>
              <a:t>Mesonet</a:t>
            </a:r>
            <a:r>
              <a:rPr lang="en-US" sz="2000" dirty="0"/>
              <a:t> (</a:t>
            </a:r>
            <a:r>
              <a:rPr lang="en-US" sz="2000" dirty="0" err="1"/>
              <a:t>CAMnet</a:t>
            </a:r>
            <a:r>
              <a:rPr lang="en-US" sz="2000" dirty="0"/>
              <a:t>) </a:t>
            </a:r>
            <a:endParaRPr lang="fr-FR" sz="2000" dirty="0">
              <a:effectLst/>
            </a:endParaRPr>
          </a:p>
          <a:p>
            <a:pPr marL="742950" lvl="1" indent="-285750">
              <a:buFont typeface="Arial"/>
              <a:buChar char="•"/>
            </a:pPr>
            <a:endParaRPr lang="fr-FR" sz="2000" dirty="0">
              <a:effectLst/>
            </a:endParaRPr>
          </a:p>
          <a:p>
            <a:endParaRPr lang="fr-FR" sz="2000" dirty="0">
              <a:effectLs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59925" y="7038975"/>
            <a:ext cx="304800" cy="304800"/>
          </a:xfrm>
          <a:prstGeom prst="rect">
            <a:avLst/>
          </a:prstGeom>
        </p:spPr>
      </p:pic>
    </p:spTree>
    <p:extLst>
      <p:ext uri="{BB962C8B-B14F-4D97-AF65-F5344CB8AC3E}">
        <p14:creationId xmlns:p14="http://schemas.microsoft.com/office/powerpoint/2010/main" val="2535552176"/>
      </p:ext>
    </p:extLst>
  </p:cSld>
  <p:clrMapOvr>
    <a:masterClrMapping/>
  </p:clrMapOvr>
  <mc:AlternateContent xmlns:mc="http://schemas.openxmlformats.org/markup-compatibility/2006" xmlns:p14="http://schemas.microsoft.com/office/powerpoint/2010/main">
    <mc:Choice Requires="p14">
      <p:transition spd="slow" p14:dur="2000" advTm="28909"/>
    </mc:Choice>
    <mc:Fallback xmlns="">
      <p:transition spd="slow" advTm="289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7954" y="370333"/>
            <a:ext cx="9722738" cy="1460880"/>
          </a:xfrm>
        </p:spPr>
        <p:txBody>
          <a:bodyPr/>
          <a:lstStyle/>
          <a:p>
            <a:pPr algn="ctr"/>
            <a:r>
              <a:rPr lang="en-GB" sz="2800" b="1" dirty="0"/>
              <a:t>University of Innsbruck: Research team Human-environment systems research / Alpine </a:t>
            </a:r>
            <a:r>
              <a:rPr lang="en-GB" sz="2800" b="1" dirty="0" err="1"/>
              <a:t>Hydroclimatology</a:t>
            </a:r>
            <a:r>
              <a:rPr lang="en-GB" sz="2800" b="1" dirty="0"/>
              <a:t> (Prof. Ulrich Strasser, </a:t>
            </a:r>
            <a:r>
              <a:rPr lang="en-GB" sz="2800" b="1" dirty="0" err="1"/>
              <a:t>Dr.</a:t>
            </a:r>
            <a:r>
              <a:rPr lang="en-GB" sz="2800" b="1" dirty="0"/>
              <a:t> Michael Warscher)</a:t>
            </a:r>
            <a:br>
              <a:rPr lang="en-GB" sz="2800" b="1" dirty="0"/>
            </a:br>
            <a:r>
              <a:rPr lang="en-GB" sz="2800" b="1" dirty="0"/>
              <a:t>   </a:t>
            </a:r>
            <a:endParaRPr lang="fr-FR" sz="2800" b="1" dirty="0">
              <a:latin typeface="+mj-lt"/>
            </a:endParaRPr>
          </a:p>
        </p:txBody>
      </p:sp>
      <p:sp>
        <p:nvSpPr>
          <p:cNvPr id="3" name="TextBox 2"/>
          <p:cNvSpPr txBox="1"/>
          <p:nvPr/>
        </p:nvSpPr>
        <p:spPr>
          <a:xfrm>
            <a:off x="4714875" y="4010025"/>
            <a:ext cx="184731" cy="369332"/>
          </a:xfrm>
          <a:prstGeom prst="rect">
            <a:avLst/>
          </a:prstGeom>
          <a:noFill/>
        </p:spPr>
        <p:txBody>
          <a:bodyPr wrap="none" rtlCol="0">
            <a:spAutoFit/>
          </a:bodyPr>
          <a:lstStyle/>
          <a:p>
            <a:endParaRPr lang="en-US" dirty="0"/>
          </a:p>
        </p:txBody>
      </p:sp>
      <p:sp>
        <p:nvSpPr>
          <p:cNvPr id="5" name="ZoneTexte 3">
            <a:extLst>
              <a:ext uri="{FF2B5EF4-FFF2-40B4-BE49-F238E27FC236}">
                <a16:creationId xmlns:a16="http://schemas.microsoft.com/office/drawing/2014/main" id="{702C6E28-BFCB-454E-A526-900B4CBF4AD6}"/>
              </a:ext>
            </a:extLst>
          </p:cNvPr>
          <p:cNvSpPr txBox="1"/>
          <p:nvPr/>
        </p:nvSpPr>
        <p:spPr>
          <a:xfrm>
            <a:off x="5300147" y="5007677"/>
            <a:ext cx="4780478" cy="1631216"/>
          </a:xfrm>
          <a:prstGeom prst="rect">
            <a:avLst/>
          </a:prstGeom>
          <a:noFill/>
        </p:spPr>
        <p:txBody>
          <a:bodyPr wrap="square" rtlCol="0">
            <a:spAutoFit/>
          </a:bodyPr>
          <a:lstStyle/>
          <a:p>
            <a:r>
              <a:rPr lang="en-US" sz="2000" dirty="0"/>
              <a:t>New installations in the </a:t>
            </a:r>
            <a:r>
              <a:rPr lang="en-US" sz="2000" dirty="0" err="1"/>
              <a:t>Rofental</a:t>
            </a:r>
            <a:r>
              <a:rPr lang="en-US" sz="2000" dirty="0"/>
              <a:t> High Alpine Research Basin, </a:t>
            </a:r>
            <a:r>
              <a:rPr lang="en-US" sz="2000" dirty="0" err="1"/>
              <a:t>Ötztal</a:t>
            </a:r>
            <a:r>
              <a:rPr lang="en-US" sz="2000" dirty="0"/>
              <a:t> Alps, Austria </a:t>
            </a:r>
            <a:endParaRPr lang="fr-FR" sz="2000" dirty="0">
              <a:effectLst/>
            </a:endParaRPr>
          </a:p>
          <a:p>
            <a:pPr marL="742950" lvl="1" indent="-285750">
              <a:buFont typeface="Arial"/>
              <a:buChar char="•"/>
            </a:pPr>
            <a:endParaRPr lang="fr-FR" sz="2000" dirty="0">
              <a:effectLst/>
            </a:endParaRPr>
          </a:p>
          <a:p>
            <a:endParaRPr lang="fr-FR" sz="2000" dirty="0">
              <a:effectLst/>
            </a:endParaRPr>
          </a:p>
        </p:txBody>
      </p:sp>
      <p:pic>
        <p:nvPicPr>
          <p:cNvPr id="8" name="Picture 7">
            <a:extLst>
              <a:ext uri="{FF2B5EF4-FFF2-40B4-BE49-F238E27FC236}">
                <a16:creationId xmlns:a16="http://schemas.microsoft.com/office/drawing/2014/main" id="{7EBAF04E-6E43-4B42-B9F5-5AA944F929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211" y="1866255"/>
            <a:ext cx="4845809" cy="2484907"/>
          </a:xfrm>
          <a:prstGeom prst="rect">
            <a:avLst/>
          </a:prstGeom>
        </p:spPr>
      </p:pic>
      <p:pic>
        <p:nvPicPr>
          <p:cNvPr id="9" name="Grafik 3">
            <a:extLst>
              <a:ext uri="{FF2B5EF4-FFF2-40B4-BE49-F238E27FC236}">
                <a16:creationId xmlns:a16="http://schemas.microsoft.com/office/drawing/2014/main" id="{670E8EA5-0C13-4714-BD9D-F05FF1F53B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5425" y="1904955"/>
            <a:ext cx="4445267" cy="2963511"/>
          </a:xfrm>
          <a:prstGeom prst="rect">
            <a:avLst/>
          </a:prstGeom>
        </p:spPr>
      </p:pic>
      <p:pic>
        <p:nvPicPr>
          <p:cNvPr id="10" name="Grafik 5">
            <a:extLst>
              <a:ext uri="{FF2B5EF4-FFF2-40B4-BE49-F238E27FC236}">
                <a16:creationId xmlns:a16="http://schemas.microsoft.com/office/drawing/2014/main" id="{8EEAD291-2C4B-4B8C-99B0-03352C5BCD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5212" y="4494839"/>
            <a:ext cx="4445267" cy="2963511"/>
          </a:xfrm>
          <a:prstGeom prst="rect">
            <a:avLst/>
          </a:prstGeom>
        </p:spPr>
      </p:pic>
      <p:sp>
        <p:nvSpPr>
          <p:cNvPr id="4" name="TextBox 3">
            <a:extLst>
              <a:ext uri="{FF2B5EF4-FFF2-40B4-BE49-F238E27FC236}">
                <a16:creationId xmlns:a16="http://schemas.microsoft.com/office/drawing/2014/main" id="{9D73BDF7-49F9-457F-A5AB-F2A2CF91CE16}"/>
              </a:ext>
            </a:extLst>
          </p:cNvPr>
          <p:cNvSpPr txBox="1"/>
          <p:nvPr/>
        </p:nvSpPr>
        <p:spPr>
          <a:xfrm>
            <a:off x="388710" y="3910064"/>
            <a:ext cx="4508971" cy="584775"/>
          </a:xfrm>
          <a:prstGeom prst="rect">
            <a:avLst/>
          </a:prstGeom>
          <a:solidFill>
            <a:schemeClr val="bg1">
              <a:alpha val="60000"/>
            </a:schemeClr>
          </a:solidFill>
        </p:spPr>
        <p:txBody>
          <a:bodyPr wrap="square" rtlCol="0">
            <a:spAutoFit/>
          </a:bodyPr>
          <a:lstStyle/>
          <a:p>
            <a:r>
              <a:rPr lang="en-US" sz="1600" i="1" dirty="0"/>
              <a:t>Installation Bella Vista (2805 m </a:t>
            </a:r>
            <a:r>
              <a:rPr lang="en-US" sz="1600" i="1" dirty="0" err="1"/>
              <a:t>a.s.l</a:t>
            </a:r>
            <a:r>
              <a:rPr lang="en-US" sz="1600" i="1" dirty="0"/>
              <a:t>.) (webcam image 01.10.2020 15:00 CET)</a:t>
            </a:r>
            <a:endParaRPr lang="en-US" sz="1600" dirty="0"/>
          </a:p>
        </p:txBody>
      </p:sp>
      <p:sp>
        <p:nvSpPr>
          <p:cNvPr id="15" name="TextBox 14"/>
          <p:cNvSpPr txBox="1"/>
          <p:nvPr/>
        </p:nvSpPr>
        <p:spPr>
          <a:xfrm>
            <a:off x="6931049" y="4241978"/>
            <a:ext cx="2929643" cy="584775"/>
          </a:xfrm>
          <a:prstGeom prst="rect">
            <a:avLst/>
          </a:prstGeom>
          <a:solidFill>
            <a:schemeClr val="bg1">
              <a:alpha val="60000"/>
            </a:schemeClr>
          </a:solidFill>
        </p:spPr>
        <p:txBody>
          <a:bodyPr wrap="square" rtlCol="0">
            <a:spAutoFit/>
          </a:bodyPr>
          <a:lstStyle/>
          <a:p>
            <a:r>
              <a:rPr lang="en-US" sz="1600" i="1" dirty="0"/>
              <a:t>Rainfall gauge at Bella Vista (2805 m </a:t>
            </a:r>
            <a:r>
              <a:rPr lang="en-US" sz="1600" i="1" dirty="0" err="1"/>
              <a:t>a.s.l</a:t>
            </a:r>
            <a:r>
              <a:rPr lang="en-US" sz="1600" i="1" dirty="0"/>
              <a:t>.)</a:t>
            </a:r>
          </a:p>
        </p:txBody>
      </p:sp>
      <p:sp>
        <p:nvSpPr>
          <p:cNvPr id="6" name="TextBox 5">
            <a:extLst>
              <a:ext uri="{FF2B5EF4-FFF2-40B4-BE49-F238E27FC236}">
                <a16:creationId xmlns:a16="http://schemas.microsoft.com/office/drawing/2014/main" id="{45EEC249-6439-4F3A-A423-0819546C3C7F}"/>
              </a:ext>
            </a:extLst>
          </p:cNvPr>
          <p:cNvSpPr txBox="1"/>
          <p:nvPr/>
        </p:nvSpPr>
        <p:spPr>
          <a:xfrm>
            <a:off x="4816648" y="6162551"/>
            <a:ext cx="2347322" cy="1323439"/>
          </a:xfrm>
          <a:prstGeom prst="rect">
            <a:avLst/>
          </a:prstGeom>
          <a:solidFill>
            <a:schemeClr val="bg1">
              <a:alpha val="60000"/>
            </a:schemeClr>
          </a:solidFill>
        </p:spPr>
        <p:txBody>
          <a:bodyPr wrap="square" rtlCol="0">
            <a:spAutoFit/>
          </a:bodyPr>
          <a:lstStyle/>
          <a:p>
            <a:r>
              <a:rPr lang="en-US" sz="1600" i="1" dirty="0"/>
              <a:t>Acoustic snow drift sensor and highest snow pillow in the European Alps at Bella Vista (2805 m </a:t>
            </a:r>
            <a:r>
              <a:rPr lang="en-US" sz="1600" i="1" dirty="0" err="1"/>
              <a:t>a.s.l</a:t>
            </a:r>
            <a:r>
              <a:rPr lang="en-US" sz="1600" i="1" dirty="0"/>
              <a:t>.)</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559925" y="7038975"/>
            <a:ext cx="304800" cy="304800"/>
          </a:xfrm>
          <a:prstGeom prst="rect">
            <a:avLst/>
          </a:prstGeom>
        </p:spPr>
      </p:pic>
    </p:spTree>
    <p:extLst>
      <p:ext uri="{BB962C8B-B14F-4D97-AF65-F5344CB8AC3E}">
        <p14:creationId xmlns:p14="http://schemas.microsoft.com/office/powerpoint/2010/main" val="820922660"/>
      </p:ext>
    </p:extLst>
  </p:cSld>
  <p:clrMapOvr>
    <a:masterClrMapping/>
  </p:clrMapOvr>
  <mc:AlternateContent xmlns:mc="http://schemas.openxmlformats.org/markup-compatibility/2006" xmlns:p14="http://schemas.microsoft.com/office/powerpoint/2010/main">
    <mc:Choice Requires="p14">
      <p:transition spd="slow" p14:dur="2000" advTm="27929"/>
    </mc:Choice>
    <mc:Fallback xmlns="">
      <p:transition spd="slow" advTm="27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9">
            <a:extLst>
              <a:ext uri="{FF2B5EF4-FFF2-40B4-BE49-F238E27FC236}">
                <a16:creationId xmlns:a16="http://schemas.microsoft.com/office/drawing/2014/main" id="{02A2C902-B1F4-45A5-9EA7-7EFCC80490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047" y="4757570"/>
            <a:ext cx="4207284" cy="2809961"/>
          </a:xfrm>
          <a:prstGeom prst="rect">
            <a:avLst/>
          </a:prstGeom>
        </p:spPr>
      </p:pic>
      <p:pic>
        <p:nvPicPr>
          <p:cNvPr id="12" name="Grafik 7">
            <a:extLst>
              <a:ext uri="{FF2B5EF4-FFF2-40B4-BE49-F238E27FC236}">
                <a16:creationId xmlns:a16="http://schemas.microsoft.com/office/drawing/2014/main" id="{55DED6B3-C22C-481F-8B9E-3D5BEDB9D6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99606" y="1752644"/>
            <a:ext cx="4961086" cy="3313410"/>
          </a:xfrm>
          <a:prstGeom prst="rect">
            <a:avLst/>
          </a:prstGeom>
        </p:spPr>
      </p:pic>
      <p:pic>
        <p:nvPicPr>
          <p:cNvPr id="7" name="Grafik 6">
            <a:extLst>
              <a:ext uri="{FF2B5EF4-FFF2-40B4-BE49-F238E27FC236}">
                <a16:creationId xmlns:a16="http://schemas.microsoft.com/office/drawing/2014/main" id="{757D3760-96AD-477E-B116-B2E4339677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142" y="1743581"/>
            <a:ext cx="4204500" cy="3153375"/>
          </a:xfrm>
          <a:prstGeom prst="rect">
            <a:avLst/>
          </a:prstGeom>
        </p:spPr>
      </p:pic>
      <p:sp>
        <p:nvSpPr>
          <p:cNvPr id="2" name="Titre 1"/>
          <p:cNvSpPr>
            <a:spLocks noGrp="1"/>
          </p:cNvSpPr>
          <p:nvPr>
            <p:ph type="title"/>
          </p:nvPr>
        </p:nvSpPr>
        <p:spPr>
          <a:xfrm>
            <a:off x="137954" y="370333"/>
            <a:ext cx="9722738" cy="1460880"/>
          </a:xfrm>
        </p:spPr>
        <p:txBody>
          <a:bodyPr/>
          <a:lstStyle/>
          <a:p>
            <a:pPr algn="ctr"/>
            <a:r>
              <a:rPr lang="en-GB" sz="2800" b="1" dirty="0"/>
              <a:t>University of Innsbruck: Research team Human-environment systems research / Alpine </a:t>
            </a:r>
            <a:r>
              <a:rPr lang="en-GB" sz="2800" b="1" dirty="0" err="1"/>
              <a:t>Hydroclimatology</a:t>
            </a:r>
            <a:r>
              <a:rPr lang="en-GB" sz="2800" b="1" dirty="0"/>
              <a:t> (Prof. Ulrich Strasser, </a:t>
            </a:r>
            <a:r>
              <a:rPr lang="en-GB" sz="2800" b="1" dirty="0" err="1"/>
              <a:t>Dr.</a:t>
            </a:r>
            <a:r>
              <a:rPr lang="en-GB" sz="2800" b="1" dirty="0"/>
              <a:t> Michael Warscher)</a:t>
            </a:r>
            <a:br>
              <a:rPr lang="en-GB" sz="2800" b="1" dirty="0"/>
            </a:br>
            <a:r>
              <a:rPr lang="en-GB" sz="2800" b="1" dirty="0"/>
              <a:t>   </a:t>
            </a:r>
            <a:endParaRPr lang="fr-FR" sz="2800" b="1" dirty="0">
              <a:latin typeface="+mj-lt"/>
            </a:endParaRPr>
          </a:p>
        </p:txBody>
      </p:sp>
      <p:sp>
        <p:nvSpPr>
          <p:cNvPr id="3" name="TextBox 2"/>
          <p:cNvSpPr txBox="1"/>
          <p:nvPr/>
        </p:nvSpPr>
        <p:spPr>
          <a:xfrm>
            <a:off x="4714875" y="4010025"/>
            <a:ext cx="184731" cy="369332"/>
          </a:xfrm>
          <a:prstGeom prst="rect">
            <a:avLst/>
          </a:prstGeom>
          <a:noFill/>
        </p:spPr>
        <p:txBody>
          <a:bodyPr wrap="none" rtlCol="0">
            <a:spAutoFit/>
          </a:bodyPr>
          <a:lstStyle/>
          <a:p>
            <a:endParaRPr lang="en-US" dirty="0"/>
          </a:p>
        </p:txBody>
      </p:sp>
      <p:sp>
        <p:nvSpPr>
          <p:cNvPr id="5" name="ZoneTexte 3">
            <a:extLst>
              <a:ext uri="{FF2B5EF4-FFF2-40B4-BE49-F238E27FC236}">
                <a16:creationId xmlns:a16="http://schemas.microsoft.com/office/drawing/2014/main" id="{702C6E28-BFCB-454E-A526-900B4CBF4AD6}"/>
              </a:ext>
            </a:extLst>
          </p:cNvPr>
          <p:cNvSpPr txBox="1"/>
          <p:nvPr/>
        </p:nvSpPr>
        <p:spPr>
          <a:xfrm>
            <a:off x="5300147" y="5007677"/>
            <a:ext cx="4780478" cy="1631216"/>
          </a:xfrm>
          <a:prstGeom prst="rect">
            <a:avLst/>
          </a:prstGeom>
          <a:noFill/>
        </p:spPr>
        <p:txBody>
          <a:bodyPr wrap="square" rtlCol="0">
            <a:spAutoFit/>
          </a:bodyPr>
          <a:lstStyle/>
          <a:p>
            <a:r>
              <a:rPr lang="en-US" sz="2000" dirty="0"/>
              <a:t>New installations in the </a:t>
            </a:r>
            <a:r>
              <a:rPr lang="en-US" sz="2000" dirty="0" err="1"/>
              <a:t>Rofental</a:t>
            </a:r>
            <a:r>
              <a:rPr lang="en-US" sz="2000" dirty="0"/>
              <a:t> High Alpine Research Basin, </a:t>
            </a:r>
            <a:r>
              <a:rPr lang="en-US" sz="2000" dirty="0" err="1"/>
              <a:t>Ötztal</a:t>
            </a:r>
            <a:r>
              <a:rPr lang="en-US" sz="2000" dirty="0"/>
              <a:t> Alps, Austria </a:t>
            </a:r>
            <a:endParaRPr lang="fr-FR" sz="2000" dirty="0">
              <a:effectLst/>
            </a:endParaRPr>
          </a:p>
          <a:p>
            <a:pPr marL="742950" lvl="1" indent="-285750">
              <a:buFont typeface="Arial"/>
              <a:buChar char="•"/>
            </a:pPr>
            <a:endParaRPr lang="fr-FR" sz="2000" dirty="0">
              <a:effectLst/>
            </a:endParaRPr>
          </a:p>
          <a:p>
            <a:endParaRPr lang="fr-FR" sz="2000" dirty="0">
              <a:effectLst/>
            </a:endParaRPr>
          </a:p>
        </p:txBody>
      </p:sp>
      <p:sp>
        <p:nvSpPr>
          <p:cNvPr id="4" name="TextBox 3">
            <a:extLst>
              <a:ext uri="{FF2B5EF4-FFF2-40B4-BE49-F238E27FC236}">
                <a16:creationId xmlns:a16="http://schemas.microsoft.com/office/drawing/2014/main" id="{9D73BDF7-49F9-457F-A5AB-F2A2CF91CE16}"/>
              </a:ext>
            </a:extLst>
          </p:cNvPr>
          <p:cNvSpPr txBox="1"/>
          <p:nvPr/>
        </p:nvSpPr>
        <p:spPr>
          <a:xfrm>
            <a:off x="355639" y="4534365"/>
            <a:ext cx="2799333" cy="338554"/>
          </a:xfrm>
          <a:prstGeom prst="rect">
            <a:avLst/>
          </a:prstGeom>
          <a:solidFill>
            <a:schemeClr val="bg1">
              <a:alpha val="60000"/>
            </a:schemeClr>
          </a:solidFill>
        </p:spPr>
        <p:txBody>
          <a:bodyPr wrap="square" rtlCol="0">
            <a:spAutoFit/>
          </a:bodyPr>
          <a:lstStyle/>
          <a:p>
            <a:r>
              <a:rPr lang="en-US" sz="1600" i="1" dirty="0" err="1"/>
              <a:t>Latschbloder</a:t>
            </a:r>
            <a:r>
              <a:rPr lang="en-US" sz="1600" i="1" dirty="0"/>
              <a:t> (2919 m </a:t>
            </a:r>
            <a:r>
              <a:rPr lang="en-US" sz="1600" i="1" dirty="0" err="1"/>
              <a:t>a.s.l</a:t>
            </a:r>
            <a:r>
              <a:rPr lang="en-US" sz="1600" i="1" dirty="0"/>
              <a:t>.)</a:t>
            </a:r>
            <a:endParaRPr lang="en-US" sz="1600" dirty="0"/>
          </a:p>
        </p:txBody>
      </p:sp>
      <p:sp>
        <p:nvSpPr>
          <p:cNvPr id="15" name="TextBox 14"/>
          <p:cNvSpPr txBox="1"/>
          <p:nvPr/>
        </p:nvSpPr>
        <p:spPr>
          <a:xfrm>
            <a:off x="4984499" y="4465182"/>
            <a:ext cx="4791300" cy="584775"/>
          </a:xfrm>
          <a:prstGeom prst="rect">
            <a:avLst/>
          </a:prstGeom>
          <a:solidFill>
            <a:schemeClr val="bg1">
              <a:alpha val="60000"/>
            </a:schemeClr>
          </a:solidFill>
        </p:spPr>
        <p:txBody>
          <a:bodyPr wrap="square" rtlCol="0">
            <a:spAutoFit/>
          </a:bodyPr>
          <a:lstStyle/>
          <a:p>
            <a:r>
              <a:rPr lang="en-US" sz="1600" i="1" dirty="0" err="1"/>
              <a:t>Proviantdepot</a:t>
            </a:r>
            <a:r>
              <a:rPr lang="en-US" sz="1600" i="1" dirty="0"/>
              <a:t> (2737 m </a:t>
            </a:r>
            <a:r>
              <a:rPr lang="en-US" sz="1600" i="1" dirty="0" err="1"/>
              <a:t>a.s.l</a:t>
            </a:r>
            <a:r>
              <a:rPr lang="en-US" sz="1600" i="1" dirty="0"/>
              <a:t>.) with </a:t>
            </a:r>
            <a:r>
              <a:rPr lang="en-US" sz="1600" i="1" dirty="0" err="1"/>
              <a:t>Hintereisferner</a:t>
            </a:r>
            <a:r>
              <a:rPr lang="en-US" sz="1600" i="1" dirty="0"/>
              <a:t> and </a:t>
            </a:r>
            <a:r>
              <a:rPr lang="en-US" sz="1600" i="1" dirty="0" err="1"/>
              <a:t>Weißkugel</a:t>
            </a:r>
            <a:r>
              <a:rPr lang="en-US" sz="1600" i="1" dirty="0"/>
              <a:t> (3737 m </a:t>
            </a:r>
            <a:r>
              <a:rPr lang="en-US" sz="1600" i="1" dirty="0" err="1"/>
              <a:t>a.s.l</a:t>
            </a:r>
            <a:r>
              <a:rPr lang="en-US" sz="1600" i="1" dirty="0"/>
              <a:t>.) in the background</a:t>
            </a:r>
          </a:p>
        </p:txBody>
      </p:sp>
      <p:sp>
        <p:nvSpPr>
          <p:cNvPr id="6" name="TextBox 5">
            <a:extLst>
              <a:ext uri="{FF2B5EF4-FFF2-40B4-BE49-F238E27FC236}">
                <a16:creationId xmlns:a16="http://schemas.microsoft.com/office/drawing/2014/main" id="{45EEC249-6439-4F3A-A423-0819546C3C7F}"/>
              </a:ext>
            </a:extLst>
          </p:cNvPr>
          <p:cNvSpPr txBox="1"/>
          <p:nvPr/>
        </p:nvSpPr>
        <p:spPr>
          <a:xfrm>
            <a:off x="4653331" y="6297795"/>
            <a:ext cx="1559438" cy="1077218"/>
          </a:xfrm>
          <a:prstGeom prst="rect">
            <a:avLst/>
          </a:prstGeom>
          <a:solidFill>
            <a:schemeClr val="bg1">
              <a:alpha val="60000"/>
            </a:schemeClr>
          </a:solidFill>
        </p:spPr>
        <p:txBody>
          <a:bodyPr wrap="square" rtlCol="0">
            <a:spAutoFit/>
          </a:bodyPr>
          <a:lstStyle/>
          <a:p>
            <a:r>
              <a:rPr lang="en-US" sz="1600" i="1" dirty="0"/>
              <a:t>ISCO water sampler at gauge Vent (1891 m </a:t>
            </a:r>
            <a:r>
              <a:rPr lang="en-US" sz="1600" i="1" dirty="0" err="1"/>
              <a:t>a.s.l</a:t>
            </a:r>
            <a:r>
              <a:rPr lang="en-US" sz="1600" i="1" dirty="0"/>
              <a:t>.)</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559925" y="7038975"/>
            <a:ext cx="304800" cy="304800"/>
          </a:xfrm>
          <a:prstGeom prst="rect">
            <a:avLst/>
          </a:prstGeom>
        </p:spPr>
      </p:pic>
    </p:spTree>
    <p:extLst>
      <p:ext uri="{BB962C8B-B14F-4D97-AF65-F5344CB8AC3E}">
        <p14:creationId xmlns:p14="http://schemas.microsoft.com/office/powerpoint/2010/main" val="333766528"/>
      </p:ext>
    </p:extLst>
  </p:cSld>
  <p:clrMapOvr>
    <a:masterClrMapping/>
  </p:clrMapOvr>
  <mc:AlternateContent xmlns:mc="http://schemas.openxmlformats.org/markup-compatibility/2006" xmlns:p14="http://schemas.microsoft.com/office/powerpoint/2010/main">
    <mc:Choice Requires="p14">
      <p:transition spd="slow" p14:dur="2000" advTm="20409"/>
    </mc:Choice>
    <mc:Fallback xmlns="">
      <p:transition spd="slow" advTm="20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5374" y="129148"/>
            <a:ext cx="9248094" cy="1460880"/>
          </a:xfrm>
        </p:spPr>
        <p:txBody>
          <a:bodyPr/>
          <a:lstStyle/>
          <a:p>
            <a:pPr algn="ctr"/>
            <a:r>
              <a:rPr lang="en-US" sz="3600" b="1" dirty="0"/>
              <a:t>Use of INARCH data in ESM-</a:t>
            </a:r>
            <a:r>
              <a:rPr lang="en-US" sz="3600" b="1" dirty="0" err="1"/>
              <a:t>SnowMIP</a:t>
            </a:r>
            <a:r>
              <a:rPr lang="en-GB" sz="3600" b="1" dirty="0"/>
              <a:t>   </a:t>
            </a:r>
            <a:endParaRPr lang="fr-FR" sz="3600" b="1" dirty="0">
              <a:latin typeface="+mj-lt"/>
            </a:endParaRPr>
          </a:p>
        </p:txBody>
      </p:sp>
      <p:sp>
        <p:nvSpPr>
          <p:cNvPr id="4" name="ZoneTexte 3"/>
          <p:cNvSpPr txBox="1"/>
          <p:nvPr/>
        </p:nvSpPr>
        <p:spPr>
          <a:xfrm>
            <a:off x="246664" y="1220880"/>
            <a:ext cx="9426725" cy="2677656"/>
          </a:xfrm>
          <a:prstGeom prst="rect">
            <a:avLst/>
          </a:prstGeom>
          <a:noFill/>
        </p:spPr>
        <p:txBody>
          <a:bodyPr wrap="square" rtlCol="0">
            <a:spAutoFit/>
          </a:bodyPr>
          <a:lstStyle/>
          <a:p>
            <a:pPr marL="285750" indent="-285750">
              <a:buFont typeface="Arial"/>
              <a:buChar char="•"/>
            </a:pPr>
            <a:r>
              <a:rPr lang="en-GB" sz="1800" dirty="0">
                <a:effectLst/>
                <a:latin typeface="Calibri" panose="020F0502020204030204" pitchFamily="34" charset="0"/>
                <a:ea typeface="DengXian" panose="02010600030101010101" pitchFamily="2" charset="-122"/>
                <a:cs typeface="Arial" panose="020B0604020202020204" pitchFamily="34" charset="0"/>
              </a:rPr>
              <a:t>A challenge for snow models as components of Global Earth Systems is bridging the scales over which site measurements are representative to the large scales of global model grid boxes (larger than 0.5</a:t>
            </a:r>
            <a:r>
              <a:rPr lang="en-GB" sz="1800" dirty="0">
                <a:effectLst/>
                <a:latin typeface="Calibri" panose="020F0502020204030204" pitchFamily="34" charset="0"/>
                <a:ea typeface="DengXian" panose="02010600030101010101" pitchFamily="2" charset="-122"/>
              </a:rPr>
              <a:t>°</a:t>
            </a:r>
            <a:r>
              <a:rPr lang="en-GB" sz="1800" dirty="0">
                <a:effectLst/>
                <a:latin typeface="Calibri" panose="020F0502020204030204" pitchFamily="34" charset="0"/>
                <a:ea typeface="DengXian" panose="02010600030101010101" pitchFamily="2" charset="-122"/>
                <a:cs typeface="Arial" panose="020B0604020202020204" pitchFamily="34" charset="0"/>
              </a:rPr>
              <a:t> in all but a few models).</a:t>
            </a:r>
          </a:p>
          <a:p>
            <a:pPr marL="285750" indent="-285750">
              <a:buFont typeface="Arial"/>
              <a:buChar char="•"/>
            </a:pPr>
            <a:r>
              <a:rPr lang="en-GB" sz="1800" dirty="0">
                <a:effectLst/>
                <a:latin typeface="Calibri" panose="020F0502020204030204" pitchFamily="34" charset="0"/>
                <a:ea typeface="DengXian" panose="02010600030101010101" pitchFamily="2" charset="-122"/>
                <a:cs typeface="Arial" panose="020B0604020202020204" pitchFamily="34" charset="0"/>
              </a:rPr>
              <a:t>The 7138 Global Historical Climatology Network stations below show the network is sparse above 2500 m and the majority of stations in high elevation grid cells are located in valleys lower than the average grid elevation. </a:t>
            </a:r>
            <a:endParaRPr lang="fr-FR" sz="2000" dirty="0"/>
          </a:p>
          <a:p>
            <a:pPr marL="285750" indent="-285750">
              <a:buFont typeface="Arial"/>
              <a:buChar char="•"/>
            </a:pPr>
            <a:endParaRPr lang="fr-FR" sz="2000" dirty="0">
              <a:effectLst/>
            </a:endParaRPr>
          </a:p>
          <a:p>
            <a:pPr marL="742950" lvl="1" indent="-285750">
              <a:buFont typeface="Arial"/>
              <a:buChar char="•"/>
            </a:pPr>
            <a:endParaRPr lang="fr-FR" sz="2000" dirty="0">
              <a:effectLst/>
            </a:endParaRPr>
          </a:p>
          <a:p>
            <a:endParaRPr lang="fr-FR" sz="2000" dirty="0">
              <a:effectLst/>
            </a:endParaRPr>
          </a:p>
        </p:txBody>
      </p:sp>
      <p:sp>
        <p:nvSpPr>
          <p:cNvPr id="3" name="TextBox 2"/>
          <p:cNvSpPr txBox="1"/>
          <p:nvPr/>
        </p:nvSpPr>
        <p:spPr>
          <a:xfrm>
            <a:off x="4714875" y="4010025"/>
            <a:ext cx="184731" cy="369332"/>
          </a:xfrm>
          <a:prstGeom prst="rect">
            <a:avLst/>
          </a:prstGeom>
          <a:noFill/>
        </p:spPr>
        <p:txBody>
          <a:bodyPr wrap="none" rtlCol="0">
            <a:spAutoFit/>
          </a:bodyPr>
          <a:lstStyle/>
          <a:p>
            <a:endParaRPr lang="en-US" dirty="0"/>
          </a:p>
        </p:txBody>
      </p:sp>
      <p:pic>
        <p:nvPicPr>
          <p:cNvPr id="11" name="Picture 10">
            <a:extLst>
              <a:ext uri="{FF2B5EF4-FFF2-40B4-BE49-F238E27FC236}">
                <a16:creationId xmlns:a16="http://schemas.microsoft.com/office/drawing/2014/main" id="{E7F24687-DF74-43A2-8F55-6670CBFE79D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6664" y="2952064"/>
            <a:ext cx="9755978" cy="3208037"/>
          </a:xfrm>
          <a:prstGeom prst="rect">
            <a:avLst/>
          </a:prstGeom>
          <a:noFill/>
          <a:ln>
            <a:noFill/>
          </a:ln>
        </p:spPr>
      </p:pic>
      <p:sp>
        <p:nvSpPr>
          <p:cNvPr id="5" name="TextBox 4">
            <a:extLst>
              <a:ext uri="{FF2B5EF4-FFF2-40B4-BE49-F238E27FC236}">
                <a16:creationId xmlns:a16="http://schemas.microsoft.com/office/drawing/2014/main" id="{8CEECB1C-9014-49C2-BB8D-68F44682295A}"/>
              </a:ext>
            </a:extLst>
          </p:cNvPr>
          <p:cNvSpPr txBox="1"/>
          <p:nvPr/>
        </p:nvSpPr>
        <p:spPr>
          <a:xfrm>
            <a:off x="591790" y="6465697"/>
            <a:ext cx="8615631" cy="584775"/>
          </a:xfrm>
          <a:prstGeom prst="rect">
            <a:avLst/>
          </a:prstGeom>
          <a:solidFill>
            <a:schemeClr val="bg1">
              <a:alpha val="60000"/>
            </a:schemeClr>
          </a:solidFill>
        </p:spPr>
        <p:txBody>
          <a:bodyPr wrap="square" rtlCol="0">
            <a:spAutoFit/>
          </a:bodyPr>
          <a:lstStyle/>
          <a:p>
            <a:r>
              <a:rPr lang="en-US" sz="1600" i="1" dirty="0"/>
              <a:t>As alpine research catchments, several INARCH sites have hydrometeorological stations spanning a wide range of elevations within a small area. </a:t>
            </a:r>
            <a:endParaRPr lang="en-US" sz="16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59925" y="7038975"/>
            <a:ext cx="304800" cy="304800"/>
          </a:xfrm>
          <a:prstGeom prst="rect">
            <a:avLst/>
          </a:prstGeom>
        </p:spPr>
      </p:pic>
    </p:spTree>
    <p:extLst>
      <p:ext uri="{BB962C8B-B14F-4D97-AF65-F5344CB8AC3E}">
        <p14:creationId xmlns:p14="http://schemas.microsoft.com/office/powerpoint/2010/main" val="814813035"/>
      </p:ext>
    </p:extLst>
  </p:cSld>
  <p:clrMapOvr>
    <a:masterClrMapping/>
  </p:clrMapOvr>
  <mc:AlternateContent xmlns:mc="http://schemas.openxmlformats.org/markup-compatibility/2006" xmlns:p14="http://schemas.microsoft.com/office/powerpoint/2010/main">
    <mc:Choice Requires="p14">
      <p:transition spd="slow" p14:dur="2000" advTm="31761"/>
    </mc:Choice>
    <mc:Fallback xmlns="">
      <p:transition spd="slow" advTm="31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5374" y="129148"/>
            <a:ext cx="9248094" cy="1460880"/>
          </a:xfrm>
        </p:spPr>
        <p:txBody>
          <a:bodyPr/>
          <a:lstStyle/>
          <a:p>
            <a:pPr algn="ctr"/>
            <a:r>
              <a:rPr lang="en-US" sz="3600" b="1" dirty="0"/>
              <a:t>Canadian Rockies Hydrological Observatory</a:t>
            </a:r>
            <a:r>
              <a:rPr lang="en-GB" sz="3600" b="1" dirty="0"/>
              <a:t>   </a:t>
            </a:r>
            <a:endParaRPr lang="fr-FR" sz="3600" b="1" dirty="0">
              <a:latin typeface="+mj-lt"/>
            </a:endParaRPr>
          </a:p>
        </p:txBody>
      </p:sp>
      <p:sp>
        <p:nvSpPr>
          <p:cNvPr id="3" name="TextBox 2"/>
          <p:cNvSpPr txBox="1"/>
          <p:nvPr/>
        </p:nvSpPr>
        <p:spPr>
          <a:xfrm>
            <a:off x="4714875" y="4010025"/>
            <a:ext cx="184731" cy="369332"/>
          </a:xfrm>
          <a:prstGeom prst="rect">
            <a:avLst/>
          </a:prstGeom>
          <a:noFill/>
        </p:spPr>
        <p:txBody>
          <a:bodyPr wrap="none" rtlCol="0">
            <a:spAutoFit/>
          </a:bodyPr>
          <a:lstStyle/>
          <a:p>
            <a:endParaRPr lang="en-US" dirty="0"/>
          </a:p>
        </p:txBody>
      </p:sp>
      <p:pic>
        <p:nvPicPr>
          <p:cNvPr id="6" name="Picture 5">
            <a:extLst>
              <a:ext uri="{FF2B5EF4-FFF2-40B4-BE49-F238E27FC236}">
                <a16:creationId xmlns:a16="http://schemas.microsoft.com/office/drawing/2014/main" id="{7EE5B64F-2DF3-4198-9B10-12F5AB1147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339" y="3996022"/>
            <a:ext cx="7754160" cy="3519291"/>
          </a:xfrm>
          <a:prstGeom prst="rect">
            <a:avLst/>
          </a:prstGeom>
        </p:spPr>
      </p:pic>
      <p:pic>
        <p:nvPicPr>
          <p:cNvPr id="8" name="Picture 7">
            <a:extLst>
              <a:ext uri="{FF2B5EF4-FFF2-40B4-BE49-F238E27FC236}">
                <a16:creationId xmlns:a16="http://schemas.microsoft.com/office/drawing/2014/main" id="{59BF7AE8-244F-473C-9930-4AAA386818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53053" y="1783894"/>
            <a:ext cx="4491648" cy="3368736"/>
          </a:xfrm>
          <a:prstGeom prst="rect">
            <a:avLst/>
          </a:prstGeom>
        </p:spPr>
      </p:pic>
      <p:sp>
        <p:nvSpPr>
          <p:cNvPr id="5" name="TextBox 4">
            <a:extLst>
              <a:ext uri="{FF2B5EF4-FFF2-40B4-BE49-F238E27FC236}">
                <a16:creationId xmlns:a16="http://schemas.microsoft.com/office/drawing/2014/main" id="{8CEECB1C-9014-49C2-BB8D-68F44682295A}"/>
              </a:ext>
            </a:extLst>
          </p:cNvPr>
          <p:cNvSpPr txBox="1"/>
          <p:nvPr/>
        </p:nvSpPr>
        <p:spPr>
          <a:xfrm>
            <a:off x="7698877" y="4194691"/>
            <a:ext cx="2063579" cy="830997"/>
          </a:xfrm>
          <a:prstGeom prst="rect">
            <a:avLst/>
          </a:prstGeom>
          <a:solidFill>
            <a:schemeClr val="bg1">
              <a:alpha val="60000"/>
            </a:schemeClr>
          </a:solidFill>
        </p:spPr>
        <p:txBody>
          <a:bodyPr wrap="square" rtlCol="0">
            <a:spAutoFit/>
          </a:bodyPr>
          <a:lstStyle/>
          <a:p>
            <a:r>
              <a:rPr lang="en-US" sz="1600" i="1" dirty="0"/>
              <a:t>UAV LiDAR</a:t>
            </a:r>
            <a:br>
              <a:rPr lang="en-US" sz="1600" i="1" dirty="0"/>
            </a:br>
            <a:r>
              <a:rPr lang="en-US" sz="1600" i="1" dirty="0"/>
              <a:t>DJI M600 Pro </a:t>
            </a:r>
            <a:r>
              <a:rPr lang="en-US" sz="1600" i="1" dirty="0" err="1"/>
              <a:t>Riegl</a:t>
            </a:r>
            <a:r>
              <a:rPr lang="en-US" sz="1600" i="1" dirty="0"/>
              <a:t> miniVUX-1UAV</a:t>
            </a:r>
            <a:endParaRPr lang="en-US" sz="1600" dirty="0"/>
          </a:p>
        </p:txBody>
      </p:sp>
      <p:sp>
        <p:nvSpPr>
          <p:cNvPr id="10" name="TextBox 9">
            <a:extLst>
              <a:ext uri="{FF2B5EF4-FFF2-40B4-BE49-F238E27FC236}">
                <a16:creationId xmlns:a16="http://schemas.microsoft.com/office/drawing/2014/main" id="{B3F87669-7BDA-450C-8421-3F7C5ED2AD38}"/>
              </a:ext>
            </a:extLst>
          </p:cNvPr>
          <p:cNvSpPr txBox="1"/>
          <p:nvPr/>
        </p:nvSpPr>
        <p:spPr>
          <a:xfrm>
            <a:off x="235270" y="7091973"/>
            <a:ext cx="3608809" cy="338554"/>
          </a:xfrm>
          <a:prstGeom prst="rect">
            <a:avLst/>
          </a:prstGeom>
          <a:solidFill>
            <a:schemeClr val="bg1">
              <a:alpha val="60000"/>
            </a:schemeClr>
          </a:solidFill>
        </p:spPr>
        <p:txBody>
          <a:bodyPr wrap="square" rtlCol="0">
            <a:spAutoFit/>
          </a:bodyPr>
          <a:lstStyle/>
          <a:p>
            <a:r>
              <a:rPr lang="en-US" sz="1600" i="1" dirty="0"/>
              <a:t>Fortress Mountain Snow Laboratory</a:t>
            </a:r>
            <a:endParaRPr lang="en-US" sz="1600" dirty="0"/>
          </a:p>
        </p:txBody>
      </p:sp>
      <p:pic>
        <p:nvPicPr>
          <p:cNvPr id="14" name="Picture 13">
            <a:extLst>
              <a:ext uri="{FF2B5EF4-FFF2-40B4-BE49-F238E27FC236}">
                <a16:creationId xmlns:a16="http://schemas.microsoft.com/office/drawing/2014/main" id="{3E4B8484-8DC8-46FF-9099-E788499DB3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4682" y="1422986"/>
            <a:ext cx="4491648" cy="2379170"/>
          </a:xfrm>
          <a:prstGeom prst="rect">
            <a:avLst/>
          </a:prstGeom>
        </p:spPr>
      </p:pic>
      <p:sp>
        <p:nvSpPr>
          <p:cNvPr id="16" name="TextBox 15">
            <a:extLst>
              <a:ext uri="{FF2B5EF4-FFF2-40B4-BE49-F238E27FC236}">
                <a16:creationId xmlns:a16="http://schemas.microsoft.com/office/drawing/2014/main" id="{5A6775F9-BEDF-4099-89E7-8A3C73581501}"/>
              </a:ext>
            </a:extLst>
          </p:cNvPr>
          <p:cNvSpPr txBox="1"/>
          <p:nvPr/>
        </p:nvSpPr>
        <p:spPr>
          <a:xfrm>
            <a:off x="235269" y="1590028"/>
            <a:ext cx="3867174" cy="338554"/>
          </a:xfrm>
          <a:prstGeom prst="rect">
            <a:avLst/>
          </a:prstGeom>
          <a:solidFill>
            <a:schemeClr val="bg1">
              <a:alpha val="60000"/>
            </a:schemeClr>
          </a:solidFill>
        </p:spPr>
        <p:txBody>
          <a:bodyPr wrap="square" rtlCol="0">
            <a:spAutoFit/>
          </a:bodyPr>
          <a:lstStyle/>
          <a:p>
            <a:r>
              <a:rPr lang="en-US" sz="1600" i="1" dirty="0"/>
              <a:t>Snow Depth Change from UAV LiDAR</a:t>
            </a:r>
            <a:endParaRPr lang="en-US" sz="1600" dirty="0"/>
          </a:p>
        </p:txBody>
      </p:sp>
      <p:sp>
        <p:nvSpPr>
          <p:cNvPr id="18" name="TextBox 17">
            <a:extLst>
              <a:ext uri="{FF2B5EF4-FFF2-40B4-BE49-F238E27FC236}">
                <a16:creationId xmlns:a16="http://schemas.microsoft.com/office/drawing/2014/main" id="{CFE4B67E-5506-4BEC-974D-648DE64AAC07}"/>
              </a:ext>
            </a:extLst>
          </p:cNvPr>
          <p:cNvSpPr txBox="1"/>
          <p:nvPr/>
        </p:nvSpPr>
        <p:spPr>
          <a:xfrm>
            <a:off x="355374" y="3510379"/>
            <a:ext cx="2297866" cy="461665"/>
          </a:xfrm>
          <a:prstGeom prst="rect">
            <a:avLst/>
          </a:prstGeom>
          <a:solidFill>
            <a:schemeClr val="bg1">
              <a:alpha val="60000"/>
            </a:schemeClr>
          </a:solidFill>
        </p:spPr>
        <p:txBody>
          <a:bodyPr wrap="square" rtlCol="0">
            <a:spAutoFit/>
          </a:bodyPr>
          <a:lstStyle/>
          <a:p>
            <a:r>
              <a:rPr lang="en-US" sz="1200" i="1" dirty="0"/>
              <a:t>Fortress Ridge – Feb 13 to April 25, 2019</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559925" y="7038975"/>
            <a:ext cx="304800" cy="304800"/>
          </a:xfrm>
          <a:prstGeom prst="rect">
            <a:avLst/>
          </a:prstGeom>
        </p:spPr>
      </p:pic>
    </p:spTree>
    <p:extLst>
      <p:ext uri="{BB962C8B-B14F-4D97-AF65-F5344CB8AC3E}">
        <p14:creationId xmlns:p14="http://schemas.microsoft.com/office/powerpoint/2010/main" val="896794702"/>
      </p:ext>
    </p:extLst>
  </p:cSld>
  <p:clrMapOvr>
    <a:masterClrMapping/>
  </p:clrMapOvr>
  <mc:AlternateContent xmlns:mc="http://schemas.openxmlformats.org/markup-compatibility/2006" xmlns:p14="http://schemas.microsoft.com/office/powerpoint/2010/main">
    <mc:Choice Requires="p14">
      <p:transition spd="slow" p14:dur="2000" advTm="45056"/>
    </mc:Choice>
    <mc:Fallback xmlns="">
      <p:transition spd="slow" advTm="45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5374" y="129148"/>
            <a:ext cx="9248094" cy="1099972"/>
          </a:xfrm>
        </p:spPr>
        <p:txBody>
          <a:bodyPr/>
          <a:lstStyle/>
          <a:p>
            <a:pPr algn="ctr"/>
            <a:r>
              <a:rPr lang="en-US" sz="3600" b="1" dirty="0"/>
              <a:t>Canadian Hydrological Model (CHM)</a:t>
            </a:r>
            <a:endParaRPr lang="fr-FR" sz="3600" b="1" dirty="0">
              <a:latin typeface="+mj-lt"/>
            </a:endParaRPr>
          </a:p>
        </p:txBody>
      </p:sp>
      <p:sp>
        <p:nvSpPr>
          <p:cNvPr id="4" name="ZoneTexte 5">
            <a:extLst>
              <a:ext uri="{FF2B5EF4-FFF2-40B4-BE49-F238E27FC236}">
                <a16:creationId xmlns:a16="http://schemas.microsoft.com/office/drawing/2014/main" id="{83D531C5-FAAC-4B4D-9446-967F28B62880}"/>
              </a:ext>
            </a:extLst>
          </p:cNvPr>
          <p:cNvSpPr txBox="1"/>
          <p:nvPr/>
        </p:nvSpPr>
        <p:spPr>
          <a:xfrm>
            <a:off x="33861" y="936738"/>
            <a:ext cx="4873809" cy="6493789"/>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a:defRPr b="1">
                <a:latin typeface="+mn-lt"/>
                <a:ea typeface="+mn-ea"/>
                <a:cs typeface="+mn-cs"/>
                <a:sym typeface="Times"/>
              </a:defRPr>
            </a:pPr>
            <a:endParaRPr sz="2200" dirty="0">
              <a:latin typeface="Calibri" panose="020F0502020204030204" pitchFamily="34" charset="0"/>
              <a:cs typeface="Calibri" panose="020F0502020204030204" pitchFamily="34" charset="0"/>
            </a:endParaRPr>
          </a:p>
          <a:p>
            <a:pPr marL="571500" indent="-571500">
              <a:buSzPct val="100000"/>
              <a:buChar char="➢"/>
              <a:defRPr sz="1400">
                <a:latin typeface="+mn-lt"/>
                <a:ea typeface="+mn-ea"/>
                <a:cs typeface="+mn-cs"/>
                <a:sym typeface="Times"/>
              </a:defRPr>
            </a:pPr>
            <a:endParaRPr sz="2200" dirty="0">
              <a:latin typeface="Calibri" panose="020F0502020204030204" pitchFamily="34" charset="0"/>
              <a:cs typeface="Calibri" panose="020F0502020204030204" pitchFamily="34" charset="0"/>
            </a:endParaRPr>
          </a:p>
          <a:p>
            <a:pPr marL="342900" indent="-342900">
              <a:buSzPct val="100000"/>
              <a:buFont typeface="Arial" panose="020B0604020202020204" pitchFamily="34" charset="0"/>
              <a:buChar char="•"/>
              <a:defRPr b="1">
                <a:latin typeface="+mn-lt"/>
                <a:ea typeface="+mn-ea"/>
                <a:cs typeface="+mn-cs"/>
                <a:sym typeface="Times"/>
              </a:defRPr>
            </a:pPr>
            <a:r>
              <a:rPr sz="2200" dirty="0">
                <a:latin typeface="Calibri" panose="020F0502020204030204" pitchFamily="34" charset="0"/>
                <a:cs typeface="Calibri" panose="020F0502020204030204" pitchFamily="34" charset="0"/>
              </a:rPr>
              <a:t>Unstructured triangular mesh </a:t>
            </a:r>
            <a:r>
              <a:rPr sz="2200" b="0" dirty="0">
                <a:latin typeface="Calibri" panose="020F0502020204030204" pitchFamily="34" charset="0"/>
                <a:cs typeface="Calibri" panose="020F0502020204030204" pitchFamily="34" charset="0"/>
              </a:rPr>
              <a:t>depending on topography and vegetation complexity</a:t>
            </a:r>
            <a:endParaRPr lang="en-CA" sz="2200" b="0" dirty="0">
              <a:latin typeface="Calibri" panose="020F0502020204030204" pitchFamily="34" charset="0"/>
              <a:cs typeface="Calibri" panose="020F0502020204030204" pitchFamily="34" charset="0"/>
            </a:endParaRPr>
          </a:p>
          <a:p>
            <a:pPr marL="342900" indent="-342900">
              <a:buSzPct val="100000"/>
              <a:buFont typeface="Arial" panose="020B0604020202020204" pitchFamily="34" charset="0"/>
              <a:buChar char="•"/>
              <a:defRPr b="1">
                <a:latin typeface="+mn-lt"/>
                <a:ea typeface="+mn-ea"/>
                <a:cs typeface="+mn-cs"/>
                <a:sym typeface="Times"/>
              </a:defRPr>
            </a:pPr>
            <a:endParaRPr lang="en-CA" sz="2200" b="0" dirty="0">
              <a:latin typeface="Calibri" panose="020F0502020204030204" pitchFamily="34" charset="0"/>
              <a:cs typeface="Calibri" panose="020F0502020204030204" pitchFamily="34" charset="0"/>
            </a:endParaRPr>
          </a:p>
          <a:p>
            <a:pPr marL="342900" indent="-342900">
              <a:buSzPct val="100000"/>
              <a:buFont typeface="Arial" panose="020B0604020202020204" pitchFamily="34" charset="0"/>
              <a:buChar char="•"/>
              <a:defRPr sz="2200">
                <a:latin typeface="+mn-lt"/>
                <a:ea typeface="+mn-ea"/>
                <a:cs typeface="+mn-cs"/>
                <a:sym typeface="Times"/>
              </a:defRPr>
            </a:pPr>
            <a:r>
              <a:rPr lang="en-CA" sz="2200" dirty="0">
                <a:latin typeface="Calibri" panose="020F0502020204030204" pitchFamily="34" charset="0"/>
                <a:cs typeface="Calibri" panose="020F0502020204030204" pitchFamily="34" charset="0"/>
                <a:sym typeface="Times"/>
              </a:rPr>
              <a:t>Flexible structure to test multiple hypothesis, assessment of uncertainty</a:t>
            </a:r>
          </a:p>
          <a:p>
            <a:pPr marL="342900" indent="-342900">
              <a:buSzPct val="100000"/>
              <a:buFont typeface="Arial" panose="020B0604020202020204" pitchFamily="34" charset="0"/>
              <a:buChar char="•"/>
              <a:defRPr sz="2200">
                <a:latin typeface="+mn-lt"/>
                <a:ea typeface="+mn-ea"/>
                <a:cs typeface="+mn-cs"/>
                <a:sym typeface="Times"/>
              </a:defRPr>
            </a:pPr>
            <a:r>
              <a:rPr lang="en-CA" sz="2200" dirty="0">
                <a:latin typeface="Calibri" panose="020F0502020204030204" pitchFamily="34" charset="0"/>
                <a:cs typeface="Calibri" panose="020F0502020204030204" pitchFamily="34" charset="0"/>
                <a:sym typeface="Times"/>
              </a:rPr>
              <a:t>Incorporation of existing code</a:t>
            </a:r>
          </a:p>
          <a:p>
            <a:pPr marL="342900" indent="-342900">
              <a:buSzPct val="100000"/>
              <a:buFont typeface="Arial" panose="020B0604020202020204" pitchFamily="34" charset="0"/>
              <a:buChar char="•"/>
              <a:defRPr b="1">
                <a:latin typeface="+mn-lt"/>
                <a:ea typeface="+mn-ea"/>
                <a:cs typeface="+mn-cs"/>
                <a:sym typeface="Times"/>
              </a:defRPr>
            </a:pPr>
            <a:endParaRPr sz="2200" b="0" dirty="0">
              <a:latin typeface="Calibri" panose="020F0502020204030204" pitchFamily="34" charset="0"/>
              <a:cs typeface="Calibri" panose="020F0502020204030204" pitchFamily="34" charset="0"/>
            </a:endParaRPr>
          </a:p>
          <a:p>
            <a:pPr marL="342900" indent="-342900">
              <a:buSzPct val="100000"/>
              <a:buFont typeface="Arial" panose="020B0604020202020204" pitchFamily="34" charset="0"/>
              <a:buChar char="•"/>
              <a:defRPr sz="1400">
                <a:latin typeface="+mn-lt"/>
                <a:ea typeface="+mn-ea"/>
                <a:cs typeface="+mn-cs"/>
                <a:sym typeface="Times"/>
              </a:defRPr>
            </a:pPr>
            <a:r>
              <a:rPr lang="en-CA" sz="2200" b="0" dirty="0">
                <a:latin typeface="Calibri" panose="020F0502020204030204" pitchFamily="34" charset="0"/>
                <a:cs typeface="Calibri" panose="020F0502020204030204" pitchFamily="34" charset="0"/>
              </a:rPr>
              <a:t>Algorithms for downscaling meteorological data (e.g., from NWP)</a:t>
            </a:r>
            <a:endParaRPr sz="2200" b="0" dirty="0">
              <a:latin typeface="Calibri" panose="020F0502020204030204" pitchFamily="34" charset="0"/>
              <a:cs typeface="Calibri" panose="020F0502020204030204" pitchFamily="34" charset="0"/>
            </a:endParaRPr>
          </a:p>
          <a:p>
            <a:pPr marL="457200" indent="-457200">
              <a:buSzPct val="100000"/>
              <a:buChar char="➢"/>
              <a:defRPr sz="1400">
                <a:latin typeface="+mn-lt"/>
                <a:ea typeface="+mn-ea"/>
                <a:cs typeface="+mn-cs"/>
                <a:sym typeface="Times"/>
              </a:defRPr>
            </a:pPr>
            <a:endParaRPr sz="2200" b="1" dirty="0">
              <a:latin typeface="Calibri" panose="020F0502020204030204" pitchFamily="34" charset="0"/>
              <a:cs typeface="Calibri" panose="020F0502020204030204" pitchFamily="34" charset="0"/>
            </a:endParaRPr>
          </a:p>
          <a:p>
            <a:pPr marL="342900" indent="-342900">
              <a:buSzPct val="100000"/>
              <a:buFont typeface="Arial" panose="020B0604020202020204" pitchFamily="34" charset="0"/>
              <a:buChar char="•"/>
              <a:defRPr>
                <a:latin typeface="+mn-lt"/>
                <a:ea typeface="+mn-ea"/>
                <a:cs typeface="+mn-cs"/>
                <a:sym typeface="Times"/>
              </a:defRPr>
            </a:pPr>
            <a:r>
              <a:rPr sz="2200" dirty="0">
                <a:latin typeface="Calibri" panose="020F0502020204030204" pitchFamily="34" charset="0"/>
                <a:cs typeface="Calibri" panose="020F0502020204030204" pitchFamily="34" charset="0"/>
              </a:rPr>
              <a:t>Accounts for:</a:t>
            </a:r>
          </a:p>
          <a:p>
            <a:pPr marL="800100" lvl="1" indent="-342900">
              <a:buSzPct val="100000"/>
              <a:buFont typeface="Arial" panose="020B0604020202020204" pitchFamily="34" charset="0"/>
              <a:buChar char="•"/>
              <a:defRPr sz="2200">
                <a:latin typeface="+mn-lt"/>
                <a:ea typeface="+mn-ea"/>
                <a:cs typeface="+mn-cs"/>
                <a:sym typeface="Times"/>
              </a:defRPr>
            </a:pPr>
            <a:r>
              <a:rPr sz="2200" b="1" dirty="0">
                <a:latin typeface="Calibri" panose="020F0502020204030204" pitchFamily="34" charset="0"/>
                <a:cs typeface="Calibri" panose="020F0502020204030204" pitchFamily="34" charset="0"/>
              </a:rPr>
              <a:t>slope</a:t>
            </a:r>
            <a:r>
              <a:rPr sz="2200" dirty="0">
                <a:latin typeface="Calibri" panose="020F0502020204030204" pitchFamily="34" charset="0"/>
                <a:cs typeface="Calibri" panose="020F0502020204030204" pitchFamily="34" charset="0"/>
              </a:rPr>
              <a:t> and </a:t>
            </a:r>
            <a:r>
              <a:rPr sz="2200" b="1" dirty="0">
                <a:latin typeface="Calibri" panose="020F0502020204030204" pitchFamily="34" charset="0"/>
                <a:cs typeface="Calibri" panose="020F0502020204030204" pitchFamily="34" charset="0"/>
              </a:rPr>
              <a:t>aspect</a:t>
            </a:r>
            <a:r>
              <a:rPr sz="2200" dirty="0">
                <a:latin typeface="Calibri" panose="020F0502020204030204" pitchFamily="34" charset="0"/>
                <a:cs typeface="Calibri" panose="020F0502020204030204" pitchFamily="34" charset="0"/>
              </a:rPr>
              <a:t>; terrain </a:t>
            </a:r>
            <a:r>
              <a:rPr sz="2200" b="1" dirty="0">
                <a:latin typeface="Calibri" panose="020F0502020204030204" pitchFamily="34" charset="0"/>
                <a:cs typeface="Calibri" panose="020F0502020204030204" pitchFamily="34" charset="0"/>
              </a:rPr>
              <a:t>shading</a:t>
            </a:r>
            <a:r>
              <a:rPr sz="2200" dirty="0">
                <a:latin typeface="Calibri" panose="020F0502020204030204" pitchFamily="34" charset="0"/>
                <a:cs typeface="Calibri" panose="020F0502020204030204" pitchFamily="34" charset="0"/>
              </a:rPr>
              <a:t> </a:t>
            </a:r>
          </a:p>
          <a:p>
            <a:pPr marL="800100" lvl="1" indent="-342900">
              <a:buSzPct val="100000"/>
              <a:buFont typeface="Arial" panose="020B0604020202020204" pitchFamily="34" charset="0"/>
              <a:buChar char="•"/>
              <a:defRPr sz="2200">
                <a:latin typeface="+mn-lt"/>
                <a:ea typeface="+mn-ea"/>
                <a:cs typeface="+mn-cs"/>
                <a:sym typeface="Times"/>
              </a:defRPr>
            </a:pPr>
            <a:r>
              <a:rPr sz="2200" b="1" dirty="0">
                <a:latin typeface="Calibri" panose="020F0502020204030204" pitchFamily="34" charset="0"/>
                <a:cs typeface="Calibri" panose="020F0502020204030204" pitchFamily="34" charset="0"/>
              </a:rPr>
              <a:t>gravitational redistribution</a:t>
            </a:r>
          </a:p>
          <a:p>
            <a:pPr marL="800100" lvl="1" indent="-342900">
              <a:buSzPct val="100000"/>
              <a:buFont typeface="Arial" panose="020B0604020202020204" pitchFamily="34" charset="0"/>
              <a:buChar char="•"/>
              <a:defRPr sz="2200">
                <a:latin typeface="+mn-lt"/>
                <a:ea typeface="+mn-ea"/>
                <a:cs typeface="+mn-cs"/>
                <a:sym typeface="Times"/>
              </a:defRPr>
            </a:pPr>
            <a:r>
              <a:rPr sz="2200" b="1" dirty="0">
                <a:latin typeface="Calibri" panose="020F0502020204030204" pitchFamily="34" charset="0"/>
                <a:cs typeface="Calibri" panose="020F0502020204030204" pitchFamily="34" charset="0"/>
              </a:rPr>
              <a:t>blowing snow (</a:t>
            </a:r>
            <a:r>
              <a:rPr sz="2200" dirty="0">
                <a:latin typeface="Calibri" panose="020F0502020204030204" pitchFamily="34" charset="0"/>
                <a:cs typeface="Calibri" panose="020F0502020204030204" pitchFamily="34" charset="0"/>
              </a:rPr>
              <a:t>redistribution + sublimation</a:t>
            </a:r>
            <a:r>
              <a:rPr sz="2200" b="1" dirty="0">
                <a:latin typeface="Calibri" panose="020F0502020204030204" pitchFamily="34" charset="0"/>
                <a:cs typeface="Calibri" panose="020F0502020204030204" pitchFamily="34" charset="0"/>
              </a:rPr>
              <a:t>)</a:t>
            </a:r>
          </a:p>
          <a:p>
            <a:pPr marL="800100" lvl="1" indent="-342900">
              <a:buSzPct val="100000"/>
              <a:buFont typeface="Arial" panose="020B0604020202020204" pitchFamily="34" charset="0"/>
              <a:buChar char="•"/>
              <a:defRPr sz="2200">
                <a:latin typeface="+mn-lt"/>
                <a:ea typeface="+mn-ea"/>
                <a:cs typeface="+mn-cs"/>
                <a:sym typeface="Times"/>
              </a:defRPr>
            </a:pPr>
            <a:r>
              <a:rPr sz="2200" b="1" dirty="0">
                <a:latin typeface="Calibri" panose="020F0502020204030204" pitchFamily="34" charset="0"/>
                <a:cs typeface="Calibri" panose="020F0502020204030204" pitchFamily="34" charset="0"/>
              </a:rPr>
              <a:t>snow/canopy interactions</a:t>
            </a:r>
            <a:endParaRPr lang="en-CA" sz="2200" b="1" dirty="0">
              <a:latin typeface="Calibri" panose="020F0502020204030204" pitchFamily="34" charset="0"/>
              <a:cs typeface="Calibri" panose="020F0502020204030204" pitchFamily="34" charset="0"/>
            </a:endParaRPr>
          </a:p>
        </p:txBody>
      </p:sp>
      <p:sp>
        <p:nvSpPr>
          <p:cNvPr id="7" name="ZoneTexte 6">
            <a:extLst>
              <a:ext uri="{FF2B5EF4-FFF2-40B4-BE49-F238E27FC236}">
                <a16:creationId xmlns:a16="http://schemas.microsoft.com/office/drawing/2014/main" id="{8A0A52BE-6D64-4182-8283-77E37AED0E74}"/>
              </a:ext>
            </a:extLst>
          </p:cNvPr>
          <p:cNvSpPr txBox="1"/>
          <p:nvPr/>
        </p:nvSpPr>
        <p:spPr>
          <a:xfrm>
            <a:off x="6978987" y="5317141"/>
            <a:ext cx="2979340" cy="40011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2000" i="1">
                <a:latin typeface="+mn-lt"/>
                <a:ea typeface="+mn-ea"/>
                <a:cs typeface="+mn-cs"/>
                <a:sym typeface="Times"/>
              </a:defRPr>
            </a:lvl1pPr>
          </a:lstStyle>
          <a:p>
            <a:r>
              <a:rPr dirty="0"/>
              <a:t>Marsh et al. (</a:t>
            </a:r>
            <a:r>
              <a:rPr lang="en-CA" dirty="0"/>
              <a:t>2020 GMD</a:t>
            </a:r>
            <a:r>
              <a:rPr dirty="0"/>
              <a:t>)</a:t>
            </a:r>
          </a:p>
        </p:txBody>
      </p:sp>
      <p:pic>
        <p:nvPicPr>
          <p:cNvPr id="9" name="Picture 8" descr="A picture containing map&#10;&#10;Description automatically generated">
            <a:extLst>
              <a:ext uri="{FF2B5EF4-FFF2-40B4-BE49-F238E27FC236}">
                <a16:creationId xmlns:a16="http://schemas.microsoft.com/office/drawing/2014/main" id="{7621353E-FE4B-4676-B414-F18262B9AF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79421" y="1604223"/>
            <a:ext cx="4978906" cy="3729374"/>
          </a:xfrm>
          <a:prstGeom prst="rect">
            <a:avLst/>
          </a:prstGeom>
        </p:spPr>
      </p:pic>
      <p:pic>
        <p:nvPicPr>
          <p:cNvPr id="12" name="Picture 11">
            <a:extLst>
              <a:ext uri="{FF2B5EF4-FFF2-40B4-BE49-F238E27FC236}">
                <a16:creationId xmlns:a16="http://schemas.microsoft.com/office/drawing/2014/main" id="{8870CF13-1F02-447C-A079-7FE09A9684A1}"/>
              </a:ext>
            </a:extLst>
          </p:cNvPr>
          <p:cNvPicPr>
            <a:picLocks noChangeAspect="1"/>
          </p:cNvPicPr>
          <p:nvPr/>
        </p:nvPicPr>
        <p:blipFill>
          <a:blip r:embed="rId6"/>
          <a:stretch>
            <a:fillRect/>
          </a:stretch>
        </p:blipFill>
        <p:spPr>
          <a:xfrm>
            <a:off x="4823812" y="5717251"/>
            <a:ext cx="2645062" cy="1763374"/>
          </a:xfrm>
          <a:prstGeom prst="rect">
            <a:avLst/>
          </a:prstGeom>
        </p:spPr>
      </p:pic>
      <p:pic>
        <p:nvPicPr>
          <p:cNvPr id="20" name="Picture 19">
            <a:extLst>
              <a:ext uri="{FF2B5EF4-FFF2-40B4-BE49-F238E27FC236}">
                <a16:creationId xmlns:a16="http://schemas.microsoft.com/office/drawing/2014/main" id="{D43343D4-8849-4358-8243-D41D92B772ED}"/>
              </a:ext>
            </a:extLst>
          </p:cNvPr>
          <p:cNvPicPr>
            <a:picLocks noChangeAspect="1"/>
          </p:cNvPicPr>
          <p:nvPr/>
        </p:nvPicPr>
        <p:blipFill>
          <a:blip r:embed="rId7"/>
          <a:stretch>
            <a:fillRect/>
          </a:stretch>
        </p:blipFill>
        <p:spPr>
          <a:xfrm>
            <a:off x="7527356" y="5717251"/>
            <a:ext cx="2430971" cy="1820686"/>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559925" y="7038975"/>
            <a:ext cx="304800" cy="304800"/>
          </a:xfrm>
          <a:prstGeom prst="rect">
            <a:avLst/>
          </a:prstGeom>
        </p:spPr>
      </p:pic>
    </p:spTree>
    <p:extLst>
      <p:ext uri="{BB962C8B-B14F-4D97-AF65-F5344CB8AC3E}">
        <p14:creationId xmlns:p14="http://schemas.microsoft.com/office/powerpoint/2010/main" val="4084337291"/>
      </p:ext>
    </p:extLst>
  </p:cSld>
  <p:clrMapOvr>
    <a:masterClrMapping/>
  </p:clrMapOvr>
  <mc:AlternateContent xmlns:mc="http://schemas.openxmlformats.org/markup-compatibility/2006" xmlns:p14="http://schemas.microsoft.com/office/powerpoint/2010/main">
    <mc:Choice Requires="p14">
      <p:transition spd="slow" p14:dur="2000" advTm="29431"/>
    </mc:Choice>
    <mc:Fallback xmlns="">
      <p:transition spd="slow" advTm="29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043" y="-138894"/>
            <a:ext cx="8694539" cy="1461188"/>
          </a:xfrm>
        </p:spPr>
        <p:txBody>
          <a:bodyPr/>
          <a:lstStyle/>
          <a:p>
            <a:pPr algn="ctr"/>
            <a:r>
              <a:rPr lang="en-CA" sz="3600" b="1" dirty="0">
                <a:latin typeface="+mj-lt"/>
              </a:rPr>
              <a:t>INARCH Objectives</a:t>
            </a:r>
          </a:p>
        </p:txBody>
      </p:sp>
      <p:sp>
        <p:nvSpPr>
          <p:cNvPr id="3" name="Content Placeholder 2"/>
          <p:cNvSpPr>
            <a:spLocks noGrp="1"/>
          </p:cNvSpPr>
          <p:nvPr>
            <p:ph idx="4294967295"/>
          </p:nvPr>
        </p:nvSpPr>
        <p:spPr>
          <a:xfrm>
            <a:off x="431800" y="897931"/>
            <a:ext cx="9417050" cy="2844509"/>
          </a:xfrm>
          <a:prstGeom prst="rect">
            <a:avLst/>
          </a:prstGeom>
        </p:spPr>
        <p:txBody>
          <a:bodyPr>
            <a:normAutofit fontScale="92500" lnSpcReduction="20000"/>
          </a:bodyPr>
          <a:lstStyle/>
          <a:p>
            <a:pPr marL="0" lvl="0" indent="0">
              <a:buNone/>
            </a:pPr>
            <a:r>
              <a:rPr lang="en-US" sz="2800" dirty="0">
                <a:effectLst/>
              </a:rPr>
              <a:t>T</a:t>
            </a:r>
            <a:r>
              <a:rPr lang="en-CA" sz="2800" dirty="0">
                <a:effectLst/>
              </a:rPr>
              <a:t>o better </a:t>
            </a:r>
          </a:p>
          <a:p>
            <a:pPr marL="0" lvl="0" indent="0">
              <a:buNone/>
            </a:pPr>
            <a:r>
              <a:rPr lang="en-CA" sz="2800" dirty="0"/>
              <a:t>	- </a:t>
            </a:r>
            <a:r>
              <a:rPr lang="en-CA" sz="2800" dirty="0">
                <a:effectLst/>
              </a:rPr>
              <a:t>understand alpine cold regions hydrological processes, </a:t>
            </a:r>
          </a:p>
          <a:p>
            <a:pPr marL="0" lvl="0" indent="0">
              <a:buNone/>
            </a:pPr>
            <a:r>
              <a:rPr lang="en-CA" sz="2800" dirty="0"/>
              <a:t>	- </a:t>
            </a:r>
            <a:r>
              <a:rPr lang="en-CA" sz="2800" dirty="0">
                <a:effectLst/>
              </a:rPr>
              <a:t>improve their prediction, </a:t>
            </a:r>
          </a:p>
          <a:p>
            <a:pPr marL="0" lvl="0" indent="0">
              <a:buNone/>
            </a:pPr>
            <a:r>
              <a:rPr lang="en-CA" sz="2800" dirty="0"/>
              <a:t>	- </a:t>
            </a:r>
            <a:r>
              <a:rPr lang="en-CA" sz="2800" dirty="0">
                <a:effectLst/>
              </a:rPr>
              <a:t>diagnose their sensitivities to global change </a:t>
            </a:r>
          </a:p>
          <a:p>
            <a:pPr marL="0" lvl="0" indent="0">
              <a:buNone/>
            </a:pPr>
            <a:endParaRPr lang="en-CA" sz="2800" dirty="0">
              <a:effectLst/>
            </a:endParaRPr>
          </a:p>
          <a:p>
            <a:pPr marL="0" lvl="0" indent="0">
              <a:buNone/>
            </a:pPr>
            <a:r>
              <a:rPr lang="en-CA" sz="2800" dirty="0">
                <a:effectLst/>
              </a:rPr>
              <a:t>and </a:t>
            </a:r>
          </a:p>
          <a:p>
            <a:pPr marL="0" lvl="0" indent="0">
              <a:buNone/>
            </a:pPr>
            <a:endParaRPr lang="en-CA" sz="2800" dirty="0">
              <a:effectLst/>
            </a:endParaRPr>
          </a:p>
          <a:p>
            <a:pPr marL="0" lvl="0" indent="0">
              <a:buNone/>
            </a:pPr>
            <a:r>
              <a:rPr lang="en-CA" sz="2800" dirty="0"/>
              <a:t>T</a:t>
            </a:r>
            <a:r>
              <a:rPr lang="en-CA" sz="2800" dirty="0">
                <a:effectLst/>
              </a:rPr>
              <a:t>o find consistent measurement strategies.</a:t>
            </a:r>
          </a:p>
          <a:p>
            <a:pPr lvl="1"/>
            <a:endParaRPr lang="en-US" dirty="0">
              <a:effectLst/>
            </a:endParaRPr>
          </a:p>
        </p:txBody>
      </p:sp>
      <p:pic>
        <p:nvPicPr>
          <p:cNvPr id="4" name="Picture 3"/>
          <p:cNvPicPr>
            <a:picLocks noChangeAspect="1"/>
          </p:cNvPicPr>
          <p:nvPr/>
        </p:nvPicPr>
        <p:blipFill>
          <a:blip r:embed="rId4"/>
          <a:stretch>
            <a:fillRect/>
          </a:stretch>
        </p:blipFill>
        <p:spPr>
          <a:xfrm>
            <a:off x="331788" y="3958113"/>
            <a:ext cx="4176464" cy="3128785"/>
          </a:xfrm>
          <a:prstGeom prst="rect">
            <a:avLst/>
          </a:prstGeom>
        </p:spPr>
      </p:pic>
      <p:pic>
        <p:nvPicPr>
          <p:cNvPr id="6"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671576" y="3939733"/>
            <a:ext cx="5177274" cy="31776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59925" y="7038975"/>
            <a:ext cx="304800" cy="304800"/>
          </a:xfrm>
          <a:prstGeom prst="rect">
            <a:avLst/>
          </a:prstGeom>
        </p:spPr>
      </p:pic>
    </p:spTree>
    <p:extLst>
      <p:ext uri="{BB962C8B-B14F-4D97-AF65-F5344CB8AC3E}">
        <p14:creationId xmlns:p14="http://schemas.microsoft.com/office/powerpoint/2010/main" val="1246247608"/>
      </p:ext>
    </p:extLst>
  </p:cSld>
  <p:clrMapOvr>
    <a:masterClrMapping/>
  </p:clrMapOvr>
  <mc:AlternateContent xmlns:mc="http://schemas.openxmlformats.org/markup-compatibility/2006" xmlns:p14="http://schemas.microsoft.com/office/powerpoint/2010/main">
    <mc:Choice Requires="p14">
      <p:transition spd="slow" p14:dur="2000" advTm="29238"/>
    </mc:Choice>
    <mc:Fallback xmlns="">
      <p:transition spd="slow" advTm="29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5374" y="-135012"/>
            <a:ext cx="9248094" cy="1460880"/>
          </a:xfrm>
        </p:spPr>
        <p:txBody>
          <a:bodyPr/>
          <a:lstStyle/>
          <a:p>
            <a:pPr algn="ctr"/>
            <a:r>
              <a:rPr lang="en-GB" sz="3600" b="1" dirty="0"/>
              <a:t>Earth System Science Data Special Issue  </a:t>
            </a:r>
            <a:endParaRPr lang="fr-FR" sz="3600" b="1" dirty="0">
              <a:latin typeface="+mj-lt"/>
            </a:endParaRPr>
          </a:p>
        </p:txBody>
      </p:sp>
      <p:pic>
        <p:nvPicPr>
          <p:cNvPr id="13" name="Picture 2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794375" y="4096367"/>
            <a:ext cx="3048000" cy="494030"/>
          </a:xfrm>
          <a:prstGeom prst="rect">
            <a:avLst/>
          </a:prstGeom>
          <a:noFill/>
        </p:spPr>
      </p:pic>
      <p:sp>
        <p:nvSpPr>
          <p:cNvPr id="4" name="ZoneTexte 3"/>
          <p:cNvSpPr txBox="1"/>
          <p:nvPr/>
        </p:nvSpPr>
        <p:spPr>
          <a:xfrm>
            <a:off x="53184" y="1500911"/>
            <a:ext cx="9789315" cy="2831544"/>
          </a:xfrm>
          <a:prstGeom prst="rect">
            <a:avLst/>
          </a:prstGeom>
          <a:noFill/>
        </p:spPr>
        <p:txBody>
          <a:bodyPr wrap="square" rtlCol="0">
            <a:spAutoFit/>
          </a:bodyPr>
          <a:lstStyle/>
          <a:p>
            <a:pPr marL="285750" indent="-285750">
              <a:buFont typeface="Arial"/>
              <a:buChar char="•"/>
            </a:pPr>
            <a:r>
              <a:rPr lang="en-US" sz="2400" b="1" dirty="0" err="1"/>
              <a:t>Hydrometeorological</a:t>
            </a:r>
            <a:r>
              <a:rPr lang="en-US" sz="2400" b="1" dirty="0"/>
              <a:t> data from mountain and alpine research catchments</a:t>
            </a:r>
            <a:r>
              <a:rPr lang="fr-FR" sz="2400" dirty="0"/>
              <a:t> </a:t>
            </a:r>
          </a:p>
          <a:p>
            <a:pPr marL="285750" indent="-285750">
              <a:buFont typeface="Arial"/>
              <a:buChar char="•"/>
            </a:pPr>
            <a:r>
              <a:rPr lang="fr-FR" sz="2400" dirty="0">
                <a:hlinkClick r:id="rId5"/>
              </a:rPr>
              <a:t>https://www.earth-syst-sci-data.net/special_issue871.html</a:t>
            </a:r>
            <a:r>
              <a:rPr lang="fr-FR" sz="2400" dirty="0"/>
              <a:t> </a:t>
            </a:r>
          </a:p>
          <a:p>
            <a:pPr marL="285750" indent="-285750">
              <a:buFont typeface="Arial"/>
              <a:buChar char="•"/>
            </a:pPr>
            <a:r>
              <a:rPr lang="fr-FR" sz="2400" dirty="0" err="1"/>
              <a:t>Guest</a:t>
            </a:r>
            <a:r>
              <a:rPr lang="fr-FR" sz="2400" dirty="0"/>
              <a:t> Editors: J. Pomeroy, D. Marks, I. Lopez-Moreno</a:t>
            </a:r>
          </a:p>
          <a:p>
            <a:pPr marL="285750" indent="-285750">
              <a:buFont typeface="Arial"/>
              <a:buChar char="•"/>
            </a:pPr>
            <a:endParaRPr lang="fr-FR" sz="2400" dirty="0"/>
          </a:p>
          <a:p>
            <a:pPr marL="285750" indent="-285750">
              <a:buFont typeface="Arial"/>
              <a:buChar char="•"/>
            </a:pPr>
            <a:r>
              <a:rPr lang="fr-FR" sz="2000" dirty="0">
                <a:effectLst/>
              </a:rPr>
              <a:t>23 data </a:t>
            </a:r>
            <a:r>
              <a:rPr lang="fr-FR" sz="2000" dirty="0" err="1">
                <a:effectLst/>
              </a:rPr>
              <a:t>papers</a:t>
            </a:r>
            <a:r>
              <a:rPr lang="fr-FR" sz="2000" dirty="0">
                <a:effectLst/>
              </a:rPr>
              <a:t> </a:t>
            </a:r>
            <a:r>
              <a:rPr lang="fr-FR" sz="2000" dirty="0" err="1">
                <a:effectLst/>
              </a:rPr>
              <a:t>contributed</a:t>
            </a:r>
            <a:r>
              <a:rPr lang="fr-FR" sz="2000" dirty="0">
                <a:effectLst/>
              </a:rPr>
              <a:t> and more </a:t>
            </a:r>
            <a:r>
              <a:rPr lang="fr-FR" sz="2000" dirty="0" err="1">
                <a:effectLst/>
              </a:rPr>
              <a:t>coming</a:t>
            </a:r>
            <a:r>
              <a:rPr lang="fr-FR" sz="2000" dirty="0">
                <a:effectLst/>
              </a:rPr>
              <a:t> in</a:t>
            </a:r>
          </a:p>
          <a:p>
            <a:pPr marL="742950" lvl="1" indent="-285750">
              <a:buFont typeface="Arial"/>
              <a:buChar char="•"/>
            </a:pPr>
            <a:endParaRPr lang="fr-FR" sz="2400" dirty="0">
              <a:effectLst/>
            </a:endParaRPr>
          </a:p>
          <a:p>
            <a:endParaRPr lang="fr-FR" sz="1000" dirty="0">
              <a:effectLst/>
            </a:endParaRPr>
          </a:p>
        </p:txBody>
      </p:sp>
      <p:pic>
        <p:nvPicPr>
          <p:cNvPr id="5" name="Picture 7"/>
          <p:cNvPicPr/>
          <p:nvPr/>
        </p:nvPicPr>
        <p:blipFill>
          <a:blip r:embed="rId6"/>
          <a:stretch/>
        </p:blipFill>
        <p:spPr>
          <a:xfrm>
            <a:off x="7628406" y="6255450"/>
            <a:ext cx="2467625" cy="1336402"/>
          </a:xfrm>
          <a:prstGeom prst="rect">
            <a:avLst/>
          </a:prstGeom>
          <a:ln>
            <a:noFill/>
          </a:ln>
        </p:spPr>
      </p:pic>
      <p:pic>
        <p:nvPicPr>
          <p:cNvPr id="8" name="Picture 4" descr="https://gallery.mailchimp.com/9e6b99fe426fb7291fd400740/images/7e130918-79c9-402a-a3e5-6a55ab2d09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48262" y="3019033"/>
            <a:ext cx="2427911" cy="314272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49475" y="4096367"/>
            <a:ext cx="7182641" cy="3139321"/>
          </a:xfrm>
          <a:prstGeom prst="rect">
            <a:avLst/>
          </a:prstGeom>
          <a:noFill/>
        </p:spPr>
        <p:txBody>
          <a:bodyPr wrap="square" rtlCol="0">
            <a:spAutoFit/>
          </a:bodyPr>
          <a:lstStyle/>
          <a:p>
            <a:r>
              <a:rPr lang="en-US" dirty="0"/>
              <a:t>“</a:t>
            </a:r>
            <a:r>
              <a:rPr lang="en-US" i="1" dirty="0"/>
              <a:t>Data sets contributed to the special issue should support and promote research on the effects of mountain </a:t>
            </a:r>
            <a:r>
              <a:rPr lang="en-US" i="1" dirty="0" err="1"/>
              <a:t>snowpacks</a:t>
            </a:r>
            <a:r>
              <a:rPr lang="en-US" i="1" dirty="0"/>
              <a:t> and glaciers on water supply as well as study of variations in energy and water exchange amongst different high-altitude regions. …The guest editors invite contributions of openly available detailed meteorological and hydrological observational archives from long-term research catchments at high temporal resolution (at least 5 years of continuous data with hourly sampling intervals for meteorological data, daily precipitation and streamflow, and regular snow and/or glacier mass balance surveys) in well-instrumented mountain regions around the world</a:t>
            </a:r>
            <a:r>
              <a:rPr lang="en-US" dirty="0"/>
              <a:t>.”</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559925" y="7038975"/>
            <a:ext cx="304800" cy="304800"/>
          </a:xfrm>
          <a:prstGeom prst="rect">
            <a:avLst/>
          </a:prstGeom>
        </p:spPr>
      </p:pic>
    </p:spTree>
    <p:extLst>
      <p:ext uri="{BB962C8B-B14F-4D97-AF65-F5344CB8AC3E}">
        <p14:creationId xmlns:p14="http://schemas.microsoft.com/office/powerpoint/2010/main" val="3866058136"/>
      </p:ext>
    </p:extLst>
  </p:cSld>
  <p:clrMapOvr>
    <a:masterClrMapping/>
  </p:clrMapOvr>
  <mc:AlternateContent xmlns:mc="http://schemas.openxmlformats.org/markup-compatibility/2006" xmlns:p14="http://schemas.microsoft.com/office/powerpoint/2010/main">
    <mc:Choice Requires="p14">
      <p:transition spd="slow" p14:dur="2000" advTm="29459"/>
    </mc:Choice>
    <mc:Fallback xmlns="">
      <p:transition spd="slow" advTm="29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TextShape 1"/>
          <p:cNvSpPr txBox="1"/>
          <p:nvPr/>
        </p:nvSpPr>
        <p:spPr>
          <a:xfrm>
            <a:off x="377640" y="35280"/>
            <a:ext cx="7547160" cy="982815"/>
          </a:xfrm>
          <a:prstGeom prst="rect">
            <a:avLst/>
          </a:prstGeom>
          <a:noFill/>
          <a:ln>
            <a:noFill/>
          </a:ln>
        </p:spPr>
        <p:txBody>
          <a:bodyPr anchor="ctr"/>
          <a:lstStyle/>
          <a:p>
            <a:pPr algn="ctr">
              <a:lnSpc>
                <a:spcPct val="90000"/>
              </a:lnSpc>
            </a:pPr>
            <a:r>
              <a:rPr lang="en-US" sz="3600" b="1" strike="noStrike" dirty="0">
                <a:solidFill>
                  <a:srgbClr val="000000"/>
                </a:solidFill>
                <a:latin typeface="+mj-lt"/>
              </a:rPr>
              <a:t>Next Steps</a:t>
            </a:r>
            <a:endParaRPr sz="3600" b="1" dirty="0">
              <a:latin typeface="+mj-lt"/>
            </a:endParaRPr>
          </a:p>
        </p:txBody>
      </p:sp>
      <p:sp>
        <p:nvSpPr>
          <p:cNvPr id="284" name="TextShape 2"/>
          <p:cNvSpPr txBox="1"/>
          <p:nvPr/>
        </p:nvSpPr>
        <p:spPr>
          <a:xfrm>
            <a:off x="421640" y="1249680"/>
            <a:ext cx="8920360" cy="5979160"/>
          </a:xfrm>
          <a:prstGeom prst="rect">
            <a:avLst/>
          </a:prstGeom>
          <a:noFill/>
          <a:ln>
            <a:noFill/>
          </a:ln>
        </p:spPr>
        <p:txBody>
          <a:bodyPr/>
          <a:lstStyle/>
          <a:p>
            <a:pPr marL="342900" indent="-342900">
              <a:lnSpc>
                <a:spcPct val="90000"/>
              </a:lnSpc>
              <a:spcBef>
                <a:spcPts val="600"/>
              </a:spcBef>
              <a:buFont typeface="Arial" panose="020B0604020202020204" pitchFamily="34" charset="0"/>
              <a:buChar char="•"/>
            </a:pPr>
            <a:r>
              <a:rPr lang="en-US" sz="2400" dirty="0">
                <a:solidFill>
                  <a:srgbClr val="000000"/>
                </a:solidFill>
                <a:latin typeface="Calibri"/>
              </a:rPr>
              <a:t>Carry on in spite of COVID-19</a:t>
            </a:r>
          </a:p>
          <a:p>
            <a:pPr marL="342900" indent="-342900">
              <a:lnSpc>
                <a:spcPct val="90000"/>
              </a:lnSpc>
              <a:spcBef>
                <a:spcPts val="600"/>
              </a:spcBef>
              <a:buFont typeface="Arial" panose="020B0604020202020204" pitchFamily="34" charset="0"/>
              <a:buChar char="•"/>
            </a:pPr>
            <a:r>
              <a:rPr lang="en-US" sz="2400" dirty="0">
                <a:solidFill>
                  <a:srgbClr val="000000"/>
                </a:solidFill>
              </a:rPr>
              <a:t>Build linkages with other GEWEX cross-cuts and RHPs</a:t>
            </a:r>
          </a:p>
          <a:p>
            <a:pPr marL="800100" lvl="1" indent="-342900">
              <a:lnSpc>
                <a:spcPct val="90000"/>
              </a:lnSpc>
              <a:spcBef>
                <a:spcPts val="600"/>
              </a:spcBef>
              <a:buFont typeface="Arial" panose="020B0604020202020204" pitchFamily="34" charset="0"/>
              <a:buChar char="•"/>
            </a:pPr>
            <a:r>
              <a:rPr lang="en-US" sz="2400" dirty="0">
                <a:solidFill>
                  <a:srgbClr val="000000"/>
                </a:solidFill>
                <a:latin typeface="Calibri"/>
              </a:rPr>
              <a:t>US Water for </a:t>
            </a:r>
            <a:r>
              <a:rPr lang="en-US" sz="2400" dirty="0" err="1">
                <a:solidFill>
                  <a:srgbClr val="000000"/>
                </a:solidFill>
                <a:latin typeface="Calibri"/>
              </a:rPr>
              <a:t>Foodbaskets</a:t>
            </a:r>
            <a:r>
              <a:rPr lang="en-US" sz="2400" dirty="0">
                <a:solidFill>
                  <a:srgbClr val="000000"/>
                </a:solidFill>
                <a:latin typeface="Calibri"/>
              </a:rPr>
              <a:t>, Canada - GWF, ANDEX, TPE</a:t>
            </a:r>
          </a:p>
          <a:p>
            <a:pPr marL="342900" indent="-342900">
              <a:lnSpc>
                <a:spcPct val="90000"/>
              </a:lnSpc>
              <a:spcBef>
                <a:spcPts val="600"/>
              </a:spcBef>
              <a:buFont typeface="Arial" panose="020B0604020202020204" pitchFamily="34" charset="0"/>
              <a:buChar char="•"/>
            </a:pPr>
            <a:r>
              <a:rPr lang="en-US" sz="2400" dirty="0">
                <a:solidFill>
                  <a:srgbClr val="000000"/>
                </a:solidFill>
                <a:latin typeface="Calibri"/>
              </a:rPr>
              <a:t>Plan next phase of INARCH (when meetings are possible, we will reconvene and discuss the next steps and objectives moving on), and produce synthesis papers on key INARCH science topics and questions </a:t>
            </a:r>
          </a:p>
          <a:p>
            <a:pPr>
              <a:lnSpc>
                <a:spcPct val="90000"/>
              </a:lnSpc>
              <a:spcBef>
                <a:spcPts val="600"/>
              </a:spcBef>
              <a:buFont typeface="Arial"/>
              <a:buChar char="•"/>
            </a:pPr>
            <a:endParaRPr lang="en-US" sz="2400" dirty="0">
              <a:solidFill>
                <a:srgbClr val="000000"/>
              </a:solidFill>
              <a:latin typeface="Calibri"/>
            </a:endParaRPr>
          </a:p>
          <a:p>
            <a:pPr>
              <a:lnSpc>
                <a:spcPct val="90000"/>
              </a:lnSpc>
              <a:spcBef>
                <a:spcPts val="600"/>
              </a:spcBef>
            </a:pPr>
            <a:r>
              <a:rPr lang="fr-FR" sz="2400" dirty="0"/>
              <a:t> </a:t>
            </a:r>
            <a:endParaRPr sz="2400" dirty="0"/>
          </a:p>
        </p:txBody>
      </p:sp>
      <p:pic>
        <p:nvPicPr>
          <p:cNvPr id="2" name="Picture 1"/>
          <p:cNvPicPr>
            <a:picLocks noChangeAspect="1"/>
          </p:cNvPicPr>
          <p:nvPr/>
        </p:nvPicPr>
        <p:blipFill>
          <a:blip r:embed="rId4"/>
          <a:stretch>
            <a:fillRect/>
          </a:stretch>
        </p:blipFill>
        <p:spPr>
          <a:xfrm>
            <a:off x="7402405" y="35280"/>
            <a:ext cx="2469094" cy="1335140"/>
          </a:xfrm>
          <a:prstGeom prst="rect">
            <a:avLst/>
          </a:prstGeom>
        </p:spPr>
      </p:pic>
      <p:pic>
        <p:nvPicPr>
          <p:cNvPr id="5" name="Picture 3"/>
          <p:cNvPicPr>
            <a:picLocks noChangeAspect="1"/>
          </p:cNvPicPr>
          <p:nvPr/>
        </p:nvPicPr>
        <p:blipFill>
          <a:blip r:embed="rId5"/>
          <a:stretch/>
        </p:blipFill>
        <p:spPr>
          <a:xfrm>
            <a:off x="550109" y="4745475"/>
            <a:ext cx="3726616" cy="2794962"/>
          </a:xfrm>
          <a:prstGeom prst="rect">
            <a:avLst/>
          </a:prstGeom>
          <a:ln>
            <a:noFill/>
          </a:ln>
        </p:spPr>
      </p:pic>
      <p:pic>
        <p:nvPicPr>
          <p:cNvPr id="6" name="Picture 4"/>
          <p:cNvPicPr>
            <a:picLocks noChangeAspect="1"/>
          </p:cNvPicPr>
          <p:nvPr/>
        </p:nvPicPr>
        <p:blipFill>
          <a:blip r:embed="rId6"/>
          <a:stretch/>
        </p:blipFill>
        <p:spPr>
          <a:xfrm>
            <a:off x="5148524" y="4725161"/>
            <a:ext cx="3695570" cy="2768835"/>
          </a:xfrm>
          <a:prstGeom prst="rect">
            <a:avLst/>
          </a:prstGeom>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59925" y="7038975"/>
            <a:ext cx="304800" cy="304800"/>
          </a:xfrm>
          <a:prstGeom prst="rect">
            <a:avLst/>
          </a:prstGeom>
        </p:spPr>
      </p:pic>
    </p:spTree>
    <p:extLst>
      <p:ext uri="{BB962C8B-B14F-4D97-AF65-F5344CB8AC3E}">
        <p14:creationId xmlns:p14="http://schemas.microsoft.com/office/powerpoint/2010/main" val="2457339951"/>
      </p:ext>
    </p:extLst>
  </p:cSld>
  <p:clrMapOvr>
    <a:masterClrMapping/>
  </p:clrMapOvr>
  <mc:AlternateContent xmlns:mc="http://schemas.openxmlformats.org/markup-compatibility/2006" xmlns:p14="http://schemas.microsoft.com/office/powerpoint/2010/main">
    <mc:Choice Requires="p14">
      <p:transition spd="slow" p14:dur="2000" advTm="42512"/>
    </mc:Choice>
    <mc:Fallback xmlns="">
      <p:transition spd="slow" advTm="42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788" y="252414"/>
            <a:ext cx="9417050" cy="503088"/>
          </a:xfrm>
        </p:spPr>
        <p:txBody>
          <a:bodyPr>
            <a:noAutofit/>
          </a:bodyPr>
          <a:lstStyle/>
          <a:p>
            <a:pPr algn="ctr"/>
            <a:r>
              <a:rPr lang="en-CA" sz="3600" b="1" dirty="0">
                <a:latin typeface="+mj-lt"/>
              </a:rPr>
              <a:t>INARCH Questions</a:t>
            </a:r>
          </a:p>
        </p:txBody>
      </p:sp>
      <p:sp>
        <p:nvSpPr>
          <p:cNvPr id="3" name="Content Placeholder 2"/>
          <p:cNvSpPr>
            <a:spLocks noGrp="1"/>
          </p:cNvSpPr>
          <p:nvPr>
            <p:ph idx="4294967295"/>
          </p:nvPr>
        </p:nvSpPr>
        <p:spPr>
          <a:xfrm>
            <a:off x="59411" y="925346"/>
            <a:ext cx="10021213" cy="6336704"/>
          </a:xfrm>
          <a:prstGeom prst="rect">
            <a:avLst/>
          </a:prstGeom>
        </p:spPr>
        <p:txBody>
          <a:bodyPr>
            <a:noAutofit/>
          </a:bodyPr>
          <a:lstStyle/>
          <a:p>
            <a:pPr marL="1017587" lvl="1" indent="-514350">
              <a:spcAft>
                <a:spcPts val="600"/>
              </a:spcAft>
              <a:buFont typeface="+mj-lt"/>
              <a:buAutoNum type="arabicPeriod"/>
            </a:pPr>
            <a:r>
              <a:rPr lang="en-CA" sz="2800" dirty="0">
                <a:effectLst/>
                <a:latin typeface="+mj-lt"/>
              </a:rPr>
              <a:t>How do varying </a:t>
            </a:r>
            <a:r>
              <a:rPr lang="en-CA" sz="2800" b="1" dirty="0">
                <a:effectLst/>
                <a:latin typeface="+mj-lt"/>
              </a:rPr>
              <a:t>mountain measurement standards </a:t>
            </a:r>
            <a:r>
              <a:rPr lang="en-CA" sz="2800" dirty="0">
                <a:effectLst/>
                <a:latin typeface="+mj-lt"/>
              </a:rPr>
              <a:t>affect scientific findings around the world? </a:t>
            </a:r>
          </a:p>
          <a:p>
            <a:pPr marL="1017587" lvl="1" indent="-514350">
              <a:spcAft>
                <a:spcPts val="600"/>
              </a:spcAft>
              <a:buFont typeface="+mj-lt"/>
              <a:buAutoNum type="arabicPeriod"/>
            </a:pPr>
            <a:r>
              <a:rPr lang="en-CA" sz="2800" dirty="0">
                <a:effectLst/>
                <a:latin typeface="+mj-lt"/>
              </a:rPr>
              <a:t>What control does </a:t>
            </a:r>
            <a:r>
              <a:rPr lang="en-CA" sz="2800" b="1" dirty="0">
                <a:effectLst/>
                <a:latin typeface="+mj-lt"/>
              </a:rPr>
              <a:t>changing atmospheric dynamics </a:t>
            </a:r>
            <a:r>
              <a:rPr lang="en-CA" sz="2800" dirty="0">
                <a:effectLst/>
                <a:latin typeface="+mj-lt"/>
              </a:rPr>
              <a:t>have on the predictability, uncertainty and sensitivity of alpine catchment energy and water exchanges?</a:t>
            </a:r>
          </a:p>
          <a:p>
            <a:pPr marL="1017587" lvl="1" indent="-514350">
              <a:spcAft>
                <a:spcPts val="600"/>
              </a:spcAft>
              <a:buFont typeface="+mj-lt"/>
              <a:buAutoNum type="arabicPeriod"/>
            </a:pPr>
            <a:r>
              <a:rPr lang="en-CA" sz="2800" dirty="0">
                <a:effectLst/>
                <a:latin typeface="+mj-lt"/>
              </a:rPr>
              <a:t>What improvements to alpine energy and water exchange predictability are possible through </a:t>
            </a:r>
            <a:r>
              <a:rPr lang="en-CA" sz="2800" b="1" dirty="0">
                <a:effectLst/>
                <a:latin typeface="+mj-lt"/>
              </a:rPr>
              <a:t>improved physics, downscaling, data collection and assimilation in models</a:t>
            </a:r>
            <a:r>
              <a:rPr lang="en-CA" sz="2800" dirty="0">
                <a:effectLst/>
                <a:latin typeface="+mj-lt"/>
              </a:rPr>
              <a:t>?</a:t>
            </a:r>
          </a:p>
          <a:p>
            <a:pPr marL="955675" lvl="1" indent="-514350">
              <a:spcAft>
                <a:spcPts val="600"/>
              </a:spcAft>
              <a:buFont typeface="+mj-lt"/>
              <a:buAutoNum type="arabicPeriod"/>
            </a:pPr>
            <a:r>
              <a:rPr lang="en-CA" sz="2800" dirty="0">
                <a:effectLst/>
                <a:latin typeface="+mj-lt"/>
              </a:rPr>
              <a:t>Do existing mountain model routines have </a:t>
            </a:r>
            <a:r>
              <a:rPr lang="en-CA" sz="2800" b="1" dirty="0">
                <a:effectLst/>
                <a:latin typeface="+mj-lt"/>
              </a:rPr>
              <a:t>a global validity</a:t>
            </a:r>
            <a:r>
              <a:rPr lang="en-CA" sz="2800" dirty="0">
                <a:effectLst/>
                <a:latin typeface="+mj-lt"/>
              </a:rPr>
              <a:t>?</a:t>
            </a:r>
          </a:p>
          <a:p>
            <a:pPr marL="955675" lvl="1" indent="-514350">
              <a:spcAft>
                <a:spcPts val="600"/>
              </a:spcAft>
              <a:buFont typeface="+mj-lt"/>
              <a:buAutoNum type="arabicPeriod"/>
            </a:pPr>
            <a:r>
              <a:rPr lang="en-CA" sz="2800" dirty="0">
                <a:effectLst/>
                <a:latin typeface="+mj-lt"/>
              </a:rPr>
              <a:t>How do </a:t>
            </a:r>
            <a:r>
              <a:rPr lang="en-CA" sz="2800" b="1" dirty="0">
                <a:effectLst/>
                <a:latin typeface="+mj-lt"/>
              </a:rPr>
              <a:t>transient changes </a:t>
            </a:r>
            <a:r>
              <a:rPr lang="en-CA" sz="2800" dirty="0">
                <a:effectLst/>
                <a:latin typeface="+mj-lt"/>
              </a:rPr>
              <a:t>in perennial snowpacks, glaciers, ground frost, soil stability, and vegetation </a:t>
            </a:r>
            <a:r>
              <a:rPr lang="en-CA" sz="2800" b="1" dirty="0">
                <a:effectLst/>
                <a:latin typeface="+mj-lt"/>
              </a:rPr>
              <a:t>impact alpine water and energy models</a:t>
            </a:r>
            <a:r>
              <a:rPr lang="en-CA" sz="2800" dirty="0">
                <a:effectLst/>
                <a:latin typeface="+mj-lt"/>
              </a:rPr>
              <a:t>?</a:t>
            </a:r>
          </a:p>
          <a:p>
            <a:pPr marL="514350" indent="-514350">
              <a:spcAft>
                <a:spcPts val="600"/>
              </a:spcAft>
              <a:buFont typeface="+mj-lt"/>
              <a:buAutoNum type="arabicPeriod"/>
            </a:pPr>
            <a:endParaRPr lang="en-CA"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559925" y="7038975"/>
            <a:ext cx="304800" cy="304800"/>
          </a:xfrm>
          <a:prstGeom prst="rect">
            <a:avLst/>
          </a:prstGeom>
        </p:spPr>
      </p:pic>
    </p:spTree>
    <p:extLst>
      <p:ext uri="{BB962C8B-B14F-4D97-AF65-F5344CB8AC3E}">
        <p14:creationId xmlns:p14="http://schemas.microsoft.com/office/powerpoint/2010/main" val="4129140096"/>
      </p:ext>
    </p:extLst>
  </p:cSld>
  <p:clrMapOvr>
    <a:masterClrMapping/>
  </p:clrMapOvr>
  <mc:AlternateContent xmlns:mc="http://schemas.openxmlformats.org/markup-compatibility/2006" xmlns:p14="http://schemas.microsoft.com/office/powerpoint/2010/main">
    <mc:Choice Requires="p14">
      <p:transition spd="slow" p14:dur="2000" advTm="64154"/>
    </mc:Choice>
    <mc:Fallback xmlns="">
      <p:transition spd="slow" advTm="64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b="5641"/>
          <a:stretch/>
        </p:blipFill>
        <p:spPr bwMode="auto">
          <a:xfrm>
            <a:off x="1118681" y="1441498"/>
            <a:ext cx="8437442" cy="6152302"/>
          </a:xfrm>
          <a:prstGeom prst="rect">
            <a:avLst/>
          </a:prstGeom>
          <a:ln>
            <a:noFill/>
          </a:ln>
          <a:extLst>
            <a:ext uri="{53640926-AAD7-44D8-BBD7-CCE9431645EC}">
              <a14:shadowObscured xmlns:a14="http://schemas.microsoft.com/office/drawing/2010/main"/>
            </a:ext>
          </a:extLst>
        </p:spPr>
      </p:pic>
      <p:sp>
        <p:nvSpPr>
          <p:cNvPr id="47108" name="TextBox 2"/>
          <p:cNvSpPr txBox="1">
            <a:spLocks noChangeArrowheads="1"/>
          </p:cNvSpPr>
          <p:nvPr/>
        </p:nvSpPr>
        <p:spPr bwMode="auto">
          <a:xfrm>
            <a:off x="198441" y="352834"/>
            <a:ext cx="8764584" cy="963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00794" tIns="50397" rIns="100794" bIns="50397" numCol="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r>
              <a:rPr lang="en-CA" sz="2400" b="1" dirty="0">
                <a:solidFill>
                  <a:srgbClr val="FF0000"/>
                </a:solidFill>
              </a:rPr>
              <a:t>INARCH Research Basins</a:t>
            </a:r>
            <a:br>
              <a:rPr lang="en-CA" dirty="0"/>
            </a:br>
            <a:endParaRPr lang="en-US" sz="1400" u="sng" dirty="0"/>
          </a:p>
          <a:p>
            <a:endParaRPr lang="en-CA" dirty="0"/>
          </a:p>
        </p:txBody>
      </p:sp>
      <p:sp>
        <p:nvSpPr>
          <p:cNvPr id="3" name="TextBox 2"/>
          <p:cNvSpPr txBox="1"/>
          <p:nvPr/>
        </p:nvSpPr>
        <p:spPr>
          <a:xfrm>
            <a:off x="0" y="1079770"/>
            <a:ext cx="2772383" cy="3970318"/>
          </a:xfrm>
          <a:prstGeom prst="rect">
            <a:avLst/>
          </a:prstGeom>
          <a:solidFill>
            <a:schemeClr val="bg2">
              <a:lumMod val="75000"/>
              <a:alpha val="60000"/>
            </a:schemeClr>
          </a:solidFill>
        </p:spPr>
        <p:txBody>
          <a:bodyPr wrap="square" rtlCol="0">
            <a:spAutoFit/>
          </a:bodyPr>
          <a:lstStyle/>
          <a:p>
            <a:r>
              <a:rPr lang="en-US" sz="1200" b="1" dirty="0"/>
              <a:t>Austria</a:t>
            </a:r>
            <a:r>
              <a:rPr lang="en-US" sz="1200" dirty="0"/>
              <a:t>: 1. Open Air Laboratory (</a:t>
            </a:r>
            <a:r>
              <a:rPr lang="en-US" sz="1200" dirty="0" err="1"/>
              <a:t>OpAL</a:t>
            </a:r>
            <a:r>
              <a:rPr lang="en-US" sz="1200" dirty="0"/>
              <a:t>);</a:t>
            </a:r>
          </a:p>
          <a:p>
            <a:r>
              <a:rPr lang="en-US" sz="1200" b="1" dirty="0"/>
              <a:t>Canada</a:t>
            </a:r>
            <a:r>
              <a:rPr lang="en-US" sz="1200" dirty="0"/>
              <a:t>: Canadian Rockies Hydrological Observatory - 2. Marmot Creek Research Basin; 3. </a:t>
            </a:r>
            <a:r>
              <a:rPr lang="en-US" sz="1200" dirty="0" err="1"/>
              <a:t>Peyto</a:t>
            </a:r>
            <a:r>
              <a:rPr lang="en-US" sz="1200" dirty="0"/>
              <a:t> Glacier; 4. </a:t>
            </a:r>
            <a:r>
              <a:rPr lang="en-US" sz="1200" dirty="0" err="1"/>
              <a:t>Quesnel</a:t>
            </a:r>
            <a:r>
              <a:rPr lang="en-US" sz="1200" dirty="0"/>
              <a:t> River Research Basin; 5. Wolf Creek Research Basin;</a:t>
            </a:r>
          </a:p>
          <a:p>
            <a:r>
              <a:rPr lang="en-US" sz="1200" b="1" dirty="0"/>
              <a:t>Chile</a:t>
            </a:r>
            <a:r>
              <a:rPr lang="en-US" sz="1200" dirty="0"/>
              <a:t>: 6. Upper </a:t>
            </a:r>
            <a:r>
              <a:rPr lang="en-US" sz="1200" dirty="0" err="1"/>
              <a:t>Diguillín</a:t>
            </a:r>
            <a:r>
              <a:rPr lang="en-US" sz="1200" dirty="0"/>
              <a:t> River Basin; 7. Upper </a:t>
            </a:r>
            <a:r>
              <a:rPr lang="en-US" sz="1200" dirty="0" err="1"/>
              <a:t>Maipo</a:t>
            </a:r>
            <a:r>
              <a:rPr lang="en-US" sz="1200" dirty="0"/>
              <a:t> River Basin;</a:t>
            </a:r>
          </a:p>
          <a:p>
            <a:r>
              <a:rPr lang="en-US" sz="1200" b="1" dirty="0"/>
              <a:t>China</a:t>
            </a:r>
            <a:r>
              <a:rPr lang="en-US" sz="1200" dirty="0"/>
              <a:t>: 8. Nam Co Monitoring and Research Station for </a:t>
            </a:r>
            <a:r>
              <a:rPr lang="en-US" sz="1200" dirty="0" err="1"/>
              <a:t>Multisphere</a:t>
            </a:r>
            <a:r>
              <a:rPr lang="en-US" sz="1200" dirty="0"/>
              <a:t> Interactions; 9. </a:t>
            </a:r>
            <a:r>
              <a:rPr lang="en-US" sz="1200" dirty="0" err="1"/>
              <a:t>Qomolangma</a:t>
            </a:r>
            <a:r>
              <a:rPr lang="en-US" sz="1200" dirty="0"/>
              <a:t> Atmospheric and Environmental Observation and Research Station; 10. Southeast Tibet Observation and Research Station for the Alpine Environment; 11. Upper </a:t>
            </a:r>
            <a:r>
              <a:rPr lang="en-US" sz="1200" dirty="0" err="1"/>
              <a:t>Heihe</a:t>
            </a:r>
            <a:r>
              <a:rPr lang="en-US" sz="1200" dirty="0"/>
              <a:t> River Basin;</a:t>
            </a:r>
          </a:p>
          <a:p>
            <a:r>
              <a:rPr lang="en-US" sz="1200" b="1" dirty="0"/>
              <a:t>France</a:t>
            </a:r>
            <a:r>
              <a:rPr lang="en-US" sz="1200" dirty="0"/>
              <a:t>: 12. </a:t>
            </a:r>
            <a:r>
              <a:rPr lang="en-US" sz="1200" dirty="0" err="1"/>
              <a:t>Arve</a:t>
            </a:r>
            <a:r>
              <a:rPr lang="en-US" sz="1200" dirty="0"/>
              <a:t> </a:t>
            </a:r>
            <a:r>
              <a:rPr lang="en-US" sz="1200" dirty="0" err="1"/>
              <a:t>Catchement</a:t>
            </a:r>
            <a:r>
              <a:rPr lang="en-US" sz="1200" dirty="0"/>
              <a:t>; 13. Col de Porte Experimental Site; 14. Col du Lac Blanc Experimental Site;</a:t>
            </a:r>
          </a:p>
        </p:txBody>
      </p:sp>
      <p:sp>
        <p:nvSpPr>
          <p:cNvPr id="9" name="TextBox 8"/>
          <p:cNvSpPr txBox="1"/>
          <p:nvPr/>
        </p:nvSpPr>
        <p:spPr>
          <a:xfrm>
            <a:off x="7459209" y="113489"/>
            <a:ext cx="2621416" cy="3970318"/>
          </a:xfrm>
          <a:prstGeom prst="rect">
            <a:avLst/>
          </a:prstGeom>
          <a:solidFill>
            <a:schemeClr val="bg2">
              <a:lumMod val="75000"/>
              <a:alpha val="60000"/>
            </a:schemeClr>
          </a:solidFill>
        </p:spPr>
        <p:txBody>
          <a:bodyPr wrap="square" rtlCol="0">
            <a:spAutoFit/>
          </a:bodyPr>
          <a:lstStyle/>
          <a:p>
            <a:r>
              <a:rPr lang="en-US" sz="1200" b="1" dirty="0"/>
              <a:t>Germany</a:t>
            </a:r>
            <a:r>
              <a:rPr lang="en-US" sz="1200" dirty="0"/>
              <a:t>: 15. Zugspitze Basin and </a:t>
            </a:r>
            <a:r>
              <a:rPr lang="en-US" sz="1200" dirty="0" err="1"/>
              <a:t>Schneefernerhaus</a:t>
            </a:r>
            <a:r>
              <a:rPr lang="en-US" sz="1200" dirty="0"/>
              <a:t> Research Station; </a:t>
            </a:r>
          </a:p>
          <a:p>
            <a:r>
              <a:rPr lang="en-US" sz="1200" b="1" dirty="0"/>
              <a:t>Nepal</a:t>
            </a:r>
            <a:r>
              <a:rPr lang="en-US" sz="1200" dirty="0"/>
              <a:t>: 16. </a:t>
            </a:r>
            <a:r>
              <a:rPr lang="en-US" sz="1200" dirty="0" err="1"/>
              <a:t>Langtang</a:t>
            </a:r>
            <a:r>
              <a:rPr lang="en-US" sz="1200" dirty="0"/>
              <a:t> Catchment;</a:t>
            </a:r>
          </a:p>
          <a:p>
            <a:r>
              <a:rPr lang="en-US" sz="1200" b="1" dirty="0"/>
              <a:t>Norway</a:t>
            </a:r>
            <a:r>
              <a:rPr lang="en-US" sz="1200" dirty="0"/>
              <a:t>: 17. </a:t>
            </a:r>
            <a:r>
              <a:rPr lang="en-US" sz="1200" dirty="0" err="1"/>
              <a:t>Finse</a:t>
            </a:r>
            <a:r>
              <a:rPr lang="en-US" sz="1200" dirty="0"/>
              <a:t> Alpine Research Centre;</a:t>
            </a:r>
          </a:p>
          <a:p>
            <a:r>
              <a:rPr lang="en-US" sz="1200" b="1" dirty="0"/>
              <a:t>Russia</a:t>
            </a:r>
            <a:r>
              <a:rPr lang="en-US" sz="1200" dirty="0"/>
              <a:t>: 18. </a:t>
            </a:r>
            <a:r>
              <a:rPr lang="en-US" sz="1200" dirty="0" err="1"/>
              <a:t>Djankuat</a:t>
            </a:r>
            <a:r>
              <a:rPr lang="en-US" sz="1200" dirty="0"/>
              <a:t> Research Basin;</a:t>
            </a:r>
          </a:p>
          <a:p>
            <a:r>
              <a:rPr lang="en-US" sz="1200" b="1" dirty="0"/>
              <a:t>Spain</a:t>
            </a:r>
            <a:r>
              <a:rPr lang="en-US" sz="1200" dirty="0"/>
              <a:t>: 19. </a:t>
            </a:r>
            <a:r>
              <a:rPr lang="en-US" sz="1200" dirty="0" err="1"/>
              <a:t>Izas</a:t>
            </a:r>
            <a:r>
              <a:rPr lang="en-US" sz="1200" dirty="0"/>
              <a:t> Research Basin; 20. </a:t>
            </a:r>
            <a:r>
              <a:rPr lang="en-US" sz="1200" dirty="0" err="1"/>
              <a:t>Guadalfeo</a:t>
            </a:r>
            <a:r>
              <a:rPr lang="en-US" sz="1200" dirty="0"/>
              <a:t> Monitoring Network; </a:t>
            </a:r>
          </a:p>
          <a:p>
            <a:r>
              <a:rPr lang="en-US" sz="1200" b="1" dirty="0"/>
              <a:t>Sweden</a:t>
            </a:r>
            <a:r>
              <a:rPr lang="en-US" sz="1200" dirty="0"/>
              <a:t>: 21. </a:t>
            </a:r>
            <a:r>
              <a:rPr lang="en-US" sz="1200" dirty="0" err="1"/>
              <a:t>Tarfala</a:t>
            </a:r>
            <a:r>
              <a:rPr lang="en-US" sz="1200" dirty="0"/>
              <a:t> Research Catchment;  </a:t>
            </a:r>
          </a:p>
          <a:p>
            <a:r>
              <a:rPr lang="en-US" sz="1200" b="1" dirty="0"/>
              <a:t>Switzerland</a:t>
            </a:r>
            <a:r>
              <a:rPr lang="en-US" sz="1200" dirty="0"/>
              <a:t>: 22. </a:t>
            </a:r>
            <a:r>
              <a:rPr lang="en-US" sz="1200" dirty="0" err="1"/>
              <a:t>Dischma</a:t>
            </a:r>
            <a:r>
              <a:rPr lang="en-US" sz="1200" dirty="0"/>
              <a:t> Research Catchment; 23. </a:t>
            </a:r>
            <a:r>
              <a:rPr lang="en-US" sz="1200" dirty="0" err="1"/>
              <a:t>Weissfluhjoch</a:t>
            </a:r>
            <a:r>
              <a:rPr lang="en-US" sz="1200" dirty="0"/>
              <a:t> Snow Study Site;</a:t>
            </a:r>
          </a:p>
          <a:p>
            <a:r>
              <a:rPr lang="en-US" sz="1200" b="1" dirty="0"/>
              <a:t>USA</a:t>
            </a:r>
            <a:r>
              <a:rPr lang="en-US" sz="1200" dirty="0"/>
              <a:t>: 24. Dry Creek Experimental Watershed; 25. Grand Mesa Study Site; 26. Reynolds Creek Experimental Watershed; 27. Senator Beck Basin Study Area; 28. </a:t>
            </a:r>
            <a:r>
              <a:rPr lang="en-US" sz="1200" dirty="0" err="1"/>
              <a:t>Sagehen</a:t>
            </a:r>
            <a:r>
              <a:rPr lang="en-US" sz="1200" dirty="0"/>
              <a:t> Creek, Sierra Nevada.</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59925" y="7038975"/>
            <a:ext cx="304800" cy="304800"/>
          </a:xfrm>
          <a:prstGeom prst="rect">
            <a:avLst/>
          </a:prstGeom>
        </p:spPr>
      </p:pic>
    </p:spTree>
    <p:extLst>
      <p:ext uri="{BB962C8B-B14F-4D97-AF65-F5344CB8AC3E}">
        <p14:creationId xmlns:p14="http://schemas.microsoft.com/office/powerpoint/2010/main" val="2734231791"/>
      </p:ext>
    </p:extLst>
  </p:cSld>
  <p:clrMapOvr>
    <a:masterClrMapping/>
  </p:clrMapOvr>
  <mc:AlternateContent xmlns:mc="http://schemas.openxmlformats.org/markup-compatibility/2006" xmlns:p14="http://schemas.microsoft.com/office/powerpoint/2010/main">
    <mc:Choice Requires="p14">
      <p:transition spd="slow" p14:dur="2000" advTm="54553"/>
    </mc:Choice>
    <mc:Fallback xmlns="">
      <p:transition spd="slow" advTm="54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788" y="252414"/>
            <a:ext cx="9417050" cy="503088"/>
          </a:xfrm>
        </p:spPr>
        <p:txBody>
          <a:bodyPr>
            <a:noAutofit/>
          </a:bodyPr>
          <a:lstStyle/>
          <a:p>
            <a:pPr algn="ctr"/>
            <a:r>
              <a:rPr lang="en-CA" sz="3600" b="1" dirty="0">
                <a:latin typeface="+mj-lt"/>
              </a:rPr>
              <a:t>Data Requirements</a:t>
            </a:r>
          </a:p>
        </p:txBody>
      </p:sp>
      <p:sp>
        <p:nvSpPr>
          <p:cNvPr id="3" name="Content Placeholder 2"/>
          <p:cNvSpPr>
            <a:spLocks noGrp="1"/>
          </p:cNvSpPr>
          <p:nvPr>
            <p:ph idx="4294967295"/>
          </p:nvPr>
        </p:nvSpPr>
        <p:spPr>
          <a:xfrm>
            <a:off x="59411" y="925346"/>
            <a:ext cx="10021213" cy="6336704"/>
          </a:xfrm>
          <a:prstGeom prst="rect">
            <a:avLst/>
          </a:prstGeom>
        </p:spPr>
        <p:txBody>
          <a:bodyPr>
            <a:noAutofit/>
          </a:bodyPr>
          <a:lstStyle/>
          <a:p>
            <a:pPr marL="503237" lvl="1">
              <a:spcAft>
                <a:spcPts val="600"/>
              </a:spcAft>
            </a:pPr>
            <a:r>
              <a:rPr lang="en-US" sz="2800" dirty="0">
                <a:effectLst/>
                <a:latin typeface="+mj-lt"/>
              </a:rPr>
              <a:t>Surface based data requirements for this project will primarily be met by:</a:t>
            </a:r>
          </a:p>
          <a:p>
            <a:pPr marL="1017587" lvl="1" indent="-514350">
              <a:spcAft>
                <a:spcPts val="600"/>
              </a:spcAft>
              <a:buFont typeface="+mj-lt"/>
              <a:buAutoNum type="arabicPeriod"/>
            </a:pPr>
            <a:r>
              <a:rPr lang="en-US" sz="2800" dirty="0">
                <a:effectLst/>
                <a:latin typeface="+mj-lt"/>
              </a:rPr>
              <a:t>openly-available detailed meteorological and hydrological observational archives from long-term research catchments at high temporal resolution (at least 5 years of continuous data with hourly sampling intervals for meteorological data, daily precipitation and streamflow, and regular snow and/or glacier mass balance surveys) in selected heavily instrumented alpine regions </a:t>
            </a:r>
          </a:p>
          <a:p>
            <a:pPr marL="1017587" lvl="1" indent="-514350">
              <a:spcAft>
                <a:spcPts val="600"/>
              </a:spcAft>
              <a:buFont typeface="+mj-lt"/>
              <a:buAutoNum type="arabicPeriod"/>
            </a:pPr>
            <a:r>
              <a:rPr lang="en-US" sz="2800" dirty="0">
                <a:effectLst/>
                <a:latin typeface="+mj-lt"/>
              </a:rPr>
              <a:t>atmospheric model </a:t>
            </a:r>
            <a:r>
              <a:rPr lang="en-US" sz="2800" dirty="0" err="1">
                <a:effectLst/>
                <a:latin typeface="+mj-lt"/>
              </a:rPr>
              <a:t>reanalyses</a:t>
            </a:r>
            <a:r>
              <a:rPr lang="en-US" sz="2800" dirty="0">
                <a:effectLst/>
                <a:latin typeface="+mj-lt"/>
              </a:rPr>
              <a:t> </a:t>
            </a:r>
          </a:p>
          <a:p>
            <a:pPr marL="1017587" lvl="1" indent="-514350">
              <a:spcAft>
                <a:spcPts val="600"/>
              </a:spcAft>
              <a:buFont typeface="+mj-lt"/>
              <a:buAutoNum type="arabicPeriod"/>
            </a:pPr>
            <a:r>
              <a:rPr lang="en-US" sz="2800" dirty="0">
                <a:effectLst/>
                <a:latin typeface="+mj-lt"/>
              </a:rPr>
              <a:t>downscaled climate model as well as regional climate model outputs</a:t>
            </a:r>
            <a:endParaRPr lang="en-CA" sz="2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559925" y="7038975"/>
            <a:ext cx="304800" cy="304800"/>
          </a:xfrm>
          <a:prstGeom prst="rect">
            <a:avLst/>
          </a:prstGeom>
        </p:spPr>
      </p:pic>
    </p:spTree>
    <p:extLst>
      <p:ext uri="{BB962C8B-B14F-4D97-AF65-F5344CB8AC3E}">
        <p14:creationId xmlns:p14="http://schemas.microsoft.com/office/powerpoint/2010/main" val="2979027078"/>
      </p:ext>
    </p:extLst>
  </p:cSld>
  <p:clrMapOvr>
    <a:masterClrMapping/>
  </p:clrMapOvr>
  <mc:AlternateContent xmlns:mc="http://schemas.openxmlformats.org/markup-compatibility/2006" xmlns:p14="http://schemas.microsoft.com/office/powerpoint/2010/main">
    <mc:Choice Requires="p14">
      <p:transition spd="slow" p14:dur="2000" advTm="37376"/>
    </mc:Choice>
    <mc:Fallback xmlns="">
      <p:transition spd="slow" advTm="37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788" y="252414"/>
            <a:ext cx="9417050" cy="503088"/>
          </a:xfrm>
        </p:spPr>
        <p:txBody>
          <a:bodyPr>
            <a:noAutofit/>
          </a:bodyPr>
          <a:lstStyle/>
          <a:p>
            <a:pPr algn="ctr"/>
            <a:r>
              <a:rPr lang="en-CA" sz="3600" b="1" dirty="0">
                <a:latin typeface="+mj-lt"/>
              </a:rPr>
              <a:t>Data Requirements</a:t>
            </a:r>
          </a:p>
        </p:txBody>
      </p:sp>
      <p:sp>
        <p:nvSpPr>
          <p:cNvPr id="3" name="Content Placeholder 2"/>
          <p:cNvSpPr>
            <a:spLocks noGrp="1"/>
          </p:cNvSpPr>
          <p:nvPr>
            <p:ph idx="4294967295"/>
          </p:nvPr>
        </p:nvSpPr>
        <p:spPr>
          <a:xfrm>
            <a:off x="59411" y="925346"/>
            <a:ext cx="10021213" cy="6336704"/>
          </a:xfrm>
          <a:prstGeom prst="rect">
            <a:avLst/>
          </a:prstGeom>
        </p:spPr>
        <p:txBody>
          <a:bodyPr>
            <a:noAutofit/>
          </a:bodyPr>
          <a:lstStyle/>
          <a:p>
            <a:pPr marL="503237" lvl="3">
              <a:spcAft>
                <a:spcPts val="600"/>
              </a:spcAft>
            </a:pPr>
            <a:r>
              <a:rPr lang="en-US" sz="2800" dirty="0">
                <a:latin typeface="+mj-lt"/>
              </a:rPr>
              <a:t>The ideal is for sites to be Integrated Alpine Observing and Predicting Systems (IAOPS). A provisional classification scheme for IAOPS is:</a:t>
            </a:r>
          </a:p>
          <a:p>
            <a:pPr marL="503237" lvl="3">
              <a:spcAft>
                <a:spcPts val="600"/>
              </a:spcAft>
            </a:pPr>
            <a:endParaRPr lang="en-US" sz="2800" dirty="0">
              <a:latin typeface="+mj-lt"/>
            </a:endParaRPr>
          </a:p>
          <a:p>
            <a:pPr marL="503237" lvl="6">
              <a:spcAft>
                <a:spcPts val="600"/>
              </a:spcAft>
            </a:pPr>
            <a:r>
              <a:rPr lang="en-US" sz="2400" b="1" dirty="0">
                <a:latin typeface="+mj-lt"/>
              </a:rPr>
              <a:t>CLASS A:</a:t>
            </a:r>
            <a:r>
              <a:rPr lang="en-US" sz="2400" dirty="0">
                <a:latin typeface="+mj-lt"/>
              </a:rPr>
              <a:t> sites receiving technology transfer and developing towards CLASS B to E</a:t>
            </a:r>
          </a:p>
          <a:p>
            <a:pPr marL="503237" lvl="6">
              <a:spcAft>
                <a:spcPts val="600"/>
              </a:spcAft>
            </a:pPr>
            <a:r>
              <a:rPr lang="en-US" sz="2400" b="1" dirty="0">
                <a:latin typeface="+mj-lt"/>
              </a:rPr>
              <a:t>CLASS B:</a:t>
            </a:r>
            <a:r>
              <a:rPr lang="en-US" sz="2400" dirty="0">
                <a:latin typeface="+mj-lt"/>
              </a:rPr>
              <a:t> Single measurement points with highly accurate driving data and snow or glacier data</a:t>
            </a:r>
          </a:p>
          <a:p>
            <a:pPr marL="503237" lvl="6">
              <a:spcAft>
                <a:spcPts val="600"/>
              </a:spcAft>
            </a:pPr>
            <a:r>
              <a:rPr lang="en-US" sz="2400" b="1" dirty="0">
                <a:latin typeface="+mj-lt"/>
              </a:rPr>
              <a:t>CLASS C:</a:t>
            </a:r>
            <a:r>
              <a:rPr lang="en-US" sz="2400" dirty="0">
                <a:latin typeface="+mj-lt"/>
              </a:rPr>
              <a:t> gauged catchments that contain Class B sites and detailed vegetation coverage, soils, topography, </a:t>
            </a:r>
            <a:r>
              <a:rPr lang="en-US" sz="2400" dirty="0" err="1">
                <a:latin typeface="+mj-lt"/>
              </a:rPr>
              <a:t>snowcovered</a:t>
            </a:r>
            <a:r>
              <a:rPr lang="en-US" sz="2400" dirty="0">
                <a:latin typeface="+mj-lt"/>
              </a:rPr>
              <a:t> area, glacier mass balance or permafrost information</a:t>
            </a:r>
          </a:p>
          <a:p>
            <a:pPr marL="503237" lvl="6">
              <a:spcAft>
                <a:spcPts val="600"/>
              </a:spcAft>
            </a:pPr>
            <a:r>
              <a:rPr lang="en-US" sz="2400" b="1" dirty="0">
                <a:latin typeface="+mj-lt"/>
              </a:rPr>
              <a:t>CLASS D:</a:t>
            </a:r>
            <a:r>
              <a:rPr lang="en-US" sz="2400" dirty="0">
                <a:latin typeface="+mj-lt"/>
              </a:rPr>
              <a:t> domains for which high resolution gridded meteorological data is available that includes CLASS C sites</a:t>
            </a:r>
            <a:br>
              <a:rPr lang="en-US" sz="2400" dirty="0">
                <a:latin typeface="+mj-lt"/>
              </a:rPr>
            </a:br>
            <a:r>
              <a:rPr lang="en-US" sz="2400" b="1" dirty="0">
                <a:latin typeface="+mj-lt"/>
              </a:rPr>
              <a:t>CLASS E:</a:t>
            </a:r>
            <a:r>
              <a:rPr lang="en-US" sz="2400" dirty="0">
                <a:latin typeface="+mj-lt"/>
              </a:rPr>
              <a:t> the same as CLASS D but gridded meteorological data is also available as climate change scenarios.</a:t>
            </a:r>
            <a:endParaRPr lang="en-CA" sz="2400" dirty="0">
              <a:latin typeface="+mj-l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559925" y="7038975"/>
            <a:ext cx="304800" cy="304800"/>
          </a:xfrm>
          <a:prstGeom prst="rect">
            <a:avLst/>
          </a:prstGeom>
        </p:spPr>
      </p:pic>
    </p:spTree>
    <p:extLst>
      <p:ext uri="{BB962C8B-B14F-4D97-AF65-F5344CB8AC3E}">
        <p14:creationId xmlns:p14="http://schemas.microsoft.com/office/powerpoint/2010/main" val="1315090534"/>
      </p:ext>
    </p:extLst>
  </p:cSld>
  <p:clrMapOvr>
    <a:masterClrMapping/>
  </p:clrMapOvr>
  <mc:AlternateContent xmlns:mc="http://schemas.openxmlformats.org/markup-compatibility/2006" xmlns:p14="http://schemas.microsoft.com/office/powerpoint/2010/main">
    <mc:Choice Requires="p14">
      <p:transition spd="slow" p14:dur="2000" advTm="25173"/>
    </mc:Choice>
    <mc:Fallback xmlns="">
      <p:transition spd="slow" advTm="25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TextShape 1"/>
          <p:cNvSpPr txBox="1"/>
          <p:nvPr/>
        </p:nvSpPr>
        <p:spPr>
          <a:xfrm>
            <a:off x="331920" y="-34560"/>
            <a:ext cx="9416520" cy="1258560"/>
          </a:xfrm>
          <a:prstGeom prst="rect">
            <a:avLst/>
          </a:prstGeom>
          <a:noFill/>
          <a:ln>
            <a:noFill/>
          </a:ln>
        </p:spPr>
        <p:txBody>
          <a:bodyPr anchor="ctr"/>
          <a:lstStyle/>
          <a:p>
            <a:pPr algn="ctr">
              <a:lnSpc>
                <a:spcPct val="90000"/>
              </a:lnSpc>
            </a:pPr>
            <a:r>
              <a:rPr lang="en-US" sz="3600" b="1" strike="noStrike" dirty="0">
                <a:solidFill>
                  <a:srgbClr val="000000"/>
                </a:solidFill>
                <a:latin typeface="+mj-lt"/>
              </a:rPr>
              <a:t>Linkages</a:t>
            </a:r>
            <a:endParaRPr sz="3600" b="1" dirty="0">
              <a:latin typeface="+mj-lt"/>
            </a:endParaRPr>
          </a:p>
        </p:txBody>
      </p:sp>
      <p:sp>
        <p:nvSpPr>
          <p:cNvPr id="235" name="TextShape 2"/>
          <p:cNvSpPr txBox="1"/>
          <p:nvPr/>
        </p:nvSpPr>
        <p:spPr>
          <a:xfrm>
            <a:off x="215640" y="905881"/>
            <a:ext cx="9416520" cy="3819600"/>
          </a:xfrm>
          <a:prstGeom prst="rect">
            <a:avLst/>
          </a:prstGeom>
          <a:noFill/>
          <a:ln>
            <a:noFill/>
          </a:ln>
        </p:spPr>
        <p:txBody>
          <a:bodyPr/>
          <a:lstStyle/>
          <a:p>
            <a:pPr>
              <a:buFont typeface="Arial"/>
              <a:buChar char="•"/>
            </a:pPr>
            <a:r>
              <a:rPr lang="en-US" sz="2320" strike="noStrike" dirty="0">
                <a:solidFill>
                  <a:srgbClr val="000000"/>
                </a:solidFill>
                <a:latin typeface="Calibri"/>
              </a:rPr>
              <a:t> </a:t>
            </a:r>
            <a:r>
              <a:rPr lang="en-US" sz="2320" strike="noStrike" dirty="0">
                <a:solidFill>
                  <a:srgbClr val="000000"/>
                </a:solidFill>
                <a:latin typeface="+mj-lt"/>
              </a:rPr>
              <a:t>GEWEX GHP Projects</a:t>
            </a:r>
            <a:endParaRPr dirty="0">
              <a:latin typeface="+mj-lt"/>
            </a:endParaRPr>
          </a:p>
          <a:p>
            <a:pPr lvl="1">
              <a:buFont typeface="Arial"/>
              <a:buChar char="•"/>
            </a:pPr>
            <a:r>
              <a:rPr lang="en-US" sz="1990" strike="noStrike" dirty="0">
                <a:solidFill>
                  <a:srgbClr val="000000"/>
                </a:solidFill>
                <a:latin typeface="+mj-lt"/>
              </a:rPr>
              <a:t> </a:t>
            </a:r>
            <a:r>
              <a:rPr lang="en-US" sz="1990" dirty="0">
                <a:solidFill>
                  <a:srgbClr val="000000"/>
                </a:solidFill>
                <a:latin typeface="+mj-lt"/>
              </a:rPr>
              <a:t>Cold/Shoulder Season Precipitation Near 0ºC project </a:t>
            </a:r>
            <a:endParaRPr dirty="0">
              <a:latin typeface="+mj-lt"/>
            </a:endParaRPr>
          </a:p>
          <a:p>
            <a:pPr lvl="1">
              <a:buFont typeface="Arial"/>
              <a:buChar char="•"/>
            </a:pPr>
            <a:r>
              <a:rPr lang="en-US" sz="1990" strike="noStrike" dirty="0">
                <a:solidFill>
                  <a:srgbClr val="000000"/>
                </a:solidFill>
                <a:latin typeface="+mj-lt"/>
              </a:rPr>
              <a:t> Changing Cold Regions Network and Global Water Futures</a:t>
            </a:r>
          </a:p>
          <a:p>
            <a:pPr lvl="1">
              <a:buFont typeface="Arial"/>
              <a:buChar char="•"/>
            </a:pPr>
            <a:r>
              <a:rPr lang="en-US" sz="1990" dirty="0">
                <a:solidFill>
                  <a:srgbClr val="000000"/>
                </a:solidFill>
                <a:latin typeface="+mj-lt"/>
              </a:rPr>
              <a:t> Western US RHP &amp; Water for </a:t>
            </a:r>
            <a:r>
              <a:rPr lang="en-US" sz="1990" dirty="0" err="1">
                <a:solidFill>
                  <a:srgbClr val="000000"/>
                </a:solidFill>
                <a:latin typeface="+mj-lt"/>
              </a:rPr>
              <a:t>Foodbaskets</a:t>
            </a:r>
            <a:endParaRPr lang="en-US" sz="1990" strike="noStrike" dirty="0">
              <a:solidFill>
                <a:srgbClr val="000000"/>
              </a:solidFill>
              <a:latin typeface="+mj-lt"/>
            </a:endParaRPr>
          </a:p>
          <a:p>
            <a:pPr>
              <a:buFont typeface="Arial"/>
              <a:buChar char="•"/>
            </a:pPr>
            <a:r>
              <a:rPr lang="en-US" sz="2320" strike="noStrike" dirty="0">
                <a:solidFill>
                  <a:srgbClr val="000000"/>
                </a:solidFill>
                <a:latin typeface="+mj-lt"/>
              </a:rPr>
              <a:t> Global Cryosphere Watch</a:t>
            </a:r>
          </a:p>
          <a:p>
            <a:pPr>
              <a:buFont typeface="Arial"/>
              <a:buChar char="•"/>
            </a:pPr>
            <a:r>
              <a:rPr lang="en-US" sz="2320" strike="noStrike" dirty="0">
                <a:solidFill>
                  <a:srgbClr val="000000"/>
                </a:solidFill>
                <a:latin typeface="+mj-lt"/>
              </a:rPr>
              <a:t> WMO-SPICE and </a:t>
            </a:r>
            <a:r>
              <a:rPr lang="en-US" sz="2320" dirty="0">
                <a:solidFill>
                  <a:srgbClr val="000000"/>
                </a:solidFill>
                <a:latin typeface="+mj-lt"/>
              </a:rPr>
              <a:t>WMO High Mountain Summit </a:t>
            </a:r>
            <a:endParaRPr lang="en-US" sz="2320" strike="noStrike" dirty="0">
              <a:solidFill>
                <a:srgbClr val="000000"/>
              </a:solidFill>
              <a:latin typeface="+mj-lt"/>
            </a:endParaRPr>
          </a:p>
          <a:p>
            <a:pPr>
              <a:buFont typeface="Arial"/>
              <a:buChar char="•"/>
            </a:pPr>
            <a:r>
              <a:rPr lang="en-US" sz="2320" dirty="0">
                <a:solidFill>
                  <a:srgbClr val="000000"/>
                </a:solidFill>
                <a:latin typeface="+mj-lt"/>
              </a:rPr>
              <a:t> TPE (Third Pole Environment)</a:t>
            </a:r>
          </a:p>
          <a:p>
            <a:pPr>
              <a:buFont typeface="Arial"/>
              <a:buChar char="•"/>
            </a:pPr>
            <a:r>
              <a:rPr lang="en-US" sz="2320" dirty="0">
                <a:solidFill>
                  <a:srgbClr val="000000"/>
                </a:solidFill>
                <a:latin typeface="+mj-lt"/>
              </a:rPr>
              <a:t> Future Earth, Sustainable Water Futures </a:t>
            </a:r>
            <a:r>
              <a:rPr lang="en-US" sz="2320" dirty="0" err="1">
                <a:solidFill>
                  <a:srgbClr val="000000"/>
                </a:solidFill>
                <a:latin typeface="+mj-lt"/>
              </a:rPr>
              <a:t>Programme</a:t>
            </a:r>
            <a:r>
              <a:rPr lang="en-US" sz="2320" dirty="0">
                <a:solidFill>
                  <a:srgbClr val="000000"/>
                </a:solidFill>
                <a:latin typeface="+mj-lt"/>
              </a:rPr>
              <a:t> (SWFP)</a:t>
            </a:r>
          </a:p>
          <a:p>
            <a:pPr>
              <a:buFont typeface="Arial"/>
              <a:buChar char="•"/>
            </a:pPr>
            <a:r>
              <a:rPr lang="en-US" sz="2320" strike="noStrike" dirty="0">
                <a:solidFill>
                  <a:srgbClr val="000000"/>
                </a:solidFill>
                <a:latin typeface="+mj-lt"/>
              </a:rPr>
              <a:t> </a:t>
            </a:r>
            <a:r>
              <a:rPr lang="en-US" sz="2320" dirty="0">
                <a:solidFill>
                  <a:srgbClr val="000000"/>
                </a:solidFill>
              </a:rPr>
              <a:t>International Commission for Snow and Ice Hydrology (IUGG)</a:t>
            </a:r>
            <a:endParaRPr lang="en-US" dirty="0"/>
          </a:p>
          <a:p>
            <a:pPr>
              <a:buFont typeface="Arial"/>
              <a:buChar char="•"/>
            </a:pPr>
            <a:r>
              <a:rPr lang="en-US" sz="2320" strike="noStrike" dirty="0">
                <a:solidFill>
                  <a:srgbClr val="000000"/>
                </a:solidFill>
                <a:latin typeface="+mj-lt"/>
              </a:rPr>
              <a:t> UNESCO-International Hydrological </a:t>
            </a:r>
            <a:r>
              <a:rPr lang="en-US" sz="2320" strike="noStrike" dirty="0" err="1">
                <a:solidFill>
                  <a:srgbClr val="000000"/>
                </a:solidFill>
                <a:latin typeface="+mj-lt"/>
              </a:rPr>
              <a:t>Programme</a:t>
            </a:r>
            <a:r>
              <a:rPr lang="en-US" sz="2320" strike="noStrike" dirty="0">
                <a:solidFill>
                  <a:srgbClr val="000000"/>
                </a:solidFill>
                <a:latin typeface="+mj-lt"/>
              </a:rPr>
              <a:t> efforts on climate change impacts on snow, glacier and water resources within the framework of IHP-VIII (2014-2021) </a:t>
            </a:r>
            <a:r>
              <a:rPr lang="en-US" sz="2320" b="1" i="1" strike="noStrike" dirty="0">
                <a:solidFill>
                  <a:srgbClr val="000000"/>
                </a:solidFill>
                <a:latin typeface="+mj-lt"/>
              </a:rPr>
              <a:t>‘Water Security: Responses to Local Regional and Global Challenges’.</a:t>
            </a:r>
          </a:p>
        </p:txBody>
      </p:sp>
      <p:pic>
        <p:nvPicPr>
          <p:cNvPr id="236" name="Picture 2"/>
          <p:cNvPicPr>
            <a:picLocks noChangeAspect="1"/>
          </p:cNvPicPr>
          <p:nvPr/>
        </p:nvPicPr>
        <p:blipFill rotWithShape="1">
          <a:blip r:embed="rId4"/>
          <a:srcRect r="55174"/>
          <a:stretch/>
        </p:blipFill>
        <p:spPr>
          <a:xfrm>
            <a:off x="5218319" y="5559188"/>
            <a:ext cx="2509105" cy="1848577"/>
          </a:xfrm>
          <a:prstGeom prst="rect">
            <a:avLst/>
          </a:prstGeom>
          <a:ln>
            <a:noFill/>
          </a:ln>
        </p:spPr>
      </p:pic>
      <p:pic>
        <p:nvPicPr>
          <p:cNvPr id="5" name="Picture 2"/>
          <p:cNvPicPr>
            <a:picLocks noChangeAspect="1"/>
          </p:cNvPicPr>
          <p:nvPr/>
        </p:nvPicPr>
        <p:blipFill rotWithShape="1">
          <a:blip r:embed="rId4"/>
          <a:srcRect l="50118" r="-959"/>
          <a:stretch/>
        </p:blipFill>
        <p:spPr>
          <a:xfrm>
            <a:off x="7469863" y="905881"/>
            <a:ext cx="2457190" cy="1695576"/>
          </a:xfrm>
          <a:prstGeom prst="rect">
            <a:avLst/>
          </a:prstGeom>
          <a:ln>
            <a:noFill/>
          </a:ln>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27424" y="5758043"/>
            <a:ext cx="2199629" cy="1649722"/>
          </a:xfrm>
          <a:prstGeom prst="rect">
            <a:avLst/>
          </a:prstGeom>
        </p:spPr>
      </p:pic>
      <p:pic>
        <p:nvPicPr>
          <p:cNvPr id="4" name="Picture 3"/>
          <p:cNvPicPr>
            <a:picLocks noChangeAspect="1"/>
          </p:cNvPicPr>
          <p:nvPr/>
        </p:nvPicPr>
        <p:blipFill rotWithShape="1">
          <a:blip r:embed="rId6"/>
          <a:srcRect l="21034" t="44072" r="49462" b="33900"/>
          <a:stretch/>
        </p:blipFill>
        <p:spPr>
          <a:xfrm>
            <a:off x="215640" y="5486400"/>
            <a:ext cx="4619135" cy="2073275"/>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59925" y="7038975"/>
            <a:ext cx="304800" cy="30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6295"/>
    </mc:Choice>
    <mc:Fallback xmlns="">
      <p:transition spd="slow" advTm="76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5374" y="-135012"/>
            <a:ext cx="9248094" cy="1460880"/>
          </a:xfrm>
        </p:spPr>
        <p:txBody>
          <a:bodyPr/>
          <a:lstStyle/>
          <a:p>
            <a:pPr algn="ctr"/>
            <a:r>
              <a:rPr lang="en-GB" sz="3600" b="1" dirty="0"/>
              <a:t>WMO High Mountain Summit  </a:t>
            </a:r>
            <a:endParaRPr lang="fr-FR" sz="3600" b="1" dirty="0">
              <a:latin typeface="+mj-lt"/>
            </a:endParaRPr>
          </a:p>
        </p:txBody>
      </p:sp>
      <p:sp>
        <p:nvSpPr>
          <p:cNvPr id="4" name="ZoneTexte 3"/>
          <p:cNvSpPr txBox="1"/>
          <p:nvPr/>
        </p:nvSpPr>
        <p:spPr>
          <a:xfrm>
            <a:off x="145654" y="1130130"/>
            <a:ext cx="9789315" cy="1785104"/>
          </a:xfrm>
          <a:prstGeom prst="rect">
            <a:avLst/>
          </a:prstGeom>
          <a:noFill/>
        </p:spPr>
        <p:txBody>
          <a:bodyPr wrap="square" rtlCol="0">
            <a:spAutoFit/>
          </a:bodyPr>
          <a:lstStyle/>
          <a:p>
            <a:pPr marL="285750" indent="-285750">
              <a:buFont typeface="Arial"/>
              <a:buChar char="•"/>
            </a:pPr>
            <a:r>
              <a:rPr lang="en-US" sz="2000" dirty="0"/>
              <a:t>The World Meteorological Organization (WMO) convened the High Mountain Summit from 29 to 31 October 2019 at its headquarters in Geneva, Switzerland. The Summit was concluded with a Call to Action which includes a roadmap to science-based, user-driven knowledge and information systems supporting sustainable development and risk reduction in mountain and downstream regions.</a:t>
            </a:r>
            <a:endParaRPr lang="fr-FR" sz="2000" dirty="0">
              <a:effectLst/>
            </a:endParaRPr>
          </a:p>
          <a:p>
            <a:endParaRPr lang="fr-FR" sz="900" dirty="0">
              <a:effectLst/>
            </a:endParaRPr>
          </a:p>
        </p:txBody>
      </p:sp>
      <p:sp>
        <p:nvSpPr>
          <p:cNvPr id="3" name="TextBox 2"/>
          <p:cNvSpPr txBox="1"/>
          <p:nvPr/>
        </p:nvSpPr>
        <p:spPr>
          <a:xfrm>
            <a:off x="4714875" y="4010025"/>
            <a:ext cx="184731" cy="369332"/>
          </a:xfrm>
          <a:prstGeom prst="rect">
            <a:avLst/>
          </a:prstGeom>
          <a:noFill/>
        </p:spPr>
        <p:txBody>
          <a:bodyPr wrap="none" rtlCol="0">
            <a:spAutoFit/>
          </a:bodyPr>
          <a:lstStyle/>
          <a:p>
            <a:endParaRPr lang="en-US" dirty="0"/>
          </a:p>
        </p:txBody>
      </p:sp>
      <p:pic>
        <p:nvPicPr>
          <p:cNvPr id="8" name="Picture 7" descr="A group of people standing in front of a crowd posing for the camera&#10;&#10;Description automatically generated">
            <a:extLst>
              <a:ext uri="{FF2B5EF4-FFF2-40B4-BE49-F238E27FC236}">
                <a16:creationId xmlns:a16="http://schemas.microsoft.com/office/drawing/2014/main" id="{98485F54-8E89-46CD-B80C-D4939A9B99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223445"/>
            <a:ext cx="10080625" cy="4279511"/>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59925" y="7038975"/>
            <a:ext cx="304800" cy="304800"/>
          </a:xfrm>
          <a:prstGeom prst="rect">
            <a:avLst/>
          </a:prstGeom>
        </p:spPr>
      </p:pic>
    </p:spTree>
    <p:extLst>
      <p:ext uri="{BB962C8B-B14F-4D97-AF65-F5344CB8AC3E}">
        <p14:creationId xmlns:p14="http://schemas.microsoft.com/office/powerpoint/2010/main" val="1246955683"/>
      </p:ext>
    </p:extLst>
  </p:cSld>
  <p:clrMapOvr>
    <a:masterClrMapping/>
  </p:clrMapOvr>
  <mc:AlternateContent xmlns:mc="http://schemas.openxmlformats.org/markup-compatibility/2006" xmlns:p14="http://schemas.microsoft.com/office/powerpoint/2010/main">
    <mc:Choice Requires="p14">
      <p:transition spd="slow" p14:dur="2000" advTm="35602"/>
    </mc:Choice>
    <mc:Fallback xmlns="">
      <p:transition spd="slow" advTm="35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55374" y="-135012"/>
            <a:ext cx="9248094" cy="1460880"/>
          </a:xfrm>
        </p:spPr>
        <p:txBody>
          <a:bodyPr/>
          <a:lstStyle/>
          <a:p>
            <a:pPr algn="ctr"/>
            <a:r>
              <a:rPr lang="en-GB" sz="3600" b="1" dirty="0"/>
              <a:t>United Nations Climate Change Conference, COP25  </a:t>
            </a:r>
            <a:endParaRPr lang="fr-FR" sz="3600" b="1" dirty="0">
              <a:latin typeface="+mj-lt"/>
            </a:endParaRPr>
          </a:p>
        </p:txBody>
      </p:sp>
      <p:sp>
        <p:nvSpPr>
          <p:cNvPr id="4" name="ZoneTexte 3"/>
          <p:cNvSpPr txBox="1"/>
          <p:nvPr/>
        </p:nvSpPr>
        <p:spPr>
          <a:xfrm>
            <a:off x="145654" y="1130130"/>
            <a:ext cx="7468733" cy="2077492"/>
          </a:xfrm>
          <a:prstGeom prst="rect">
            <a:avLst/>
          </a:prstGeom>
          <a:noFill/>
        </p:spPr>
        <p:txBody>
          <a:bodyPr wrap="square" rtlCol="0">
            <a:spAutoFit/>
          </a:bodyPr>
          <a:lstStyle/>
          <a:p>
            <a:pPr marL="285750" indent="-285750">
              <a:buFont typeface="Arial"/>
              <a:buChar char="•"/>
            </a:pPr>
            <a:r>
              <a:rPr lang="en-US" sz="2000" dirty="0"/>
              <a:t>INARCH Chair, John Pomeroy, was invited by WMO to attend the United Nations Climate Change Conference, COP25, as an Observer and to make two presentations on climate change and water in relation to the Sustainable Development Goals and to the Changing Cryosphere in Madrid, Spain in December 2019.</a:t>
            </a:r>
            <a:endParaRPr lang="fr-FR" sz="2000" dirty="0">
              <a:effectLst/>
            </a:endParaRPr>
          </a:p>
          <a:p>
            <a:endParaRPr lang="fr-FR" sz="900" dirty="0">
              <a:effectLst/>
            </a:endParaRPr>
          </a:p>
        </p:txBody>
      </p:sp>
      <p:sp>
        <p:nvSpPr>
          <p:cNvPr id="3" name="TextBox 2"/>
          <p:cNvSpPr txBox="1"/>
          <p:nvPr/>
        </p:nvSpPr>
        <p:spPr>
          <a:xfrm>
            <a:off x="4714875" y="4010025"/>
            <a:ext cx="184731" cy="369332"/>
          </a:xfrm>
          <a:prstGeom prst="rect">
            <a:avLst/>
          </a:prstGeom>
          <a:noFill/>
        </p:spPr>
        <p:txBody>
          <a:bodyPr wrap="none" rtlCol="0">
            <a:spAutoFit/>
          </a:bodyPr>
          <a:lstStyle/>
          <a:p>
            <a:endParaRPr lang="en-US" dirty="0"/>
          </a:p>
        </p:txBody>
      </p:sp>
      <p:pic>
        <p:nvPicPr>
          <p:cNvPr id="6" name="Picture 5" descr="A picture containing game, green&#10;&#10;Description automatically generated">
            <a:extLst>
              <a:ext uri="{FF2B5EF4-FFF2-40B4-BE49-F238E27FC236}">
                <a16:creationId xmlns:a16="http://schemas.microsoft.com/office/drawing/2014/main" id="{7B8B7F60-5811-4643-B590-15DD151179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14387" y="1159409"/>
            <a:ext cx="2320582" cy="1740436"/>
          </a:xfrm>
          <a:prstGeom prst="rect">
            <a:avLst/>
          </a:prstGeom>
        </p:spPr>
      </p:pic>
      <p:pic>
        <p:nvPicPr>
          <p:cNvPr id="11" name="Picture 10" descr="A person standing in a room&#10;&#10;Description automatically generated">
            <a:extLst>
              <a:ext uri="{FF2B5EF4-FFF2-40B4-BE49-F238E27FC236}">
                <a16:creationId xmlns:a16="http://schemas.microsoft.com/office/drawing/2014/main" id="{C4E1D1F6-C55F-47BB-87F0-2A55961F5B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77" y="3624809"/>
            <a:ext cx="4353911" cy="3265432"/>
          </a:xfrm>
          <a:prstGeom prst="rect">
            <a:avLst/>
          </a:prstGeom>
        </p:spPr>
      </p:pic>
      <p:pic>
        <p:nvPicPr>
          <p:cNvPr id="13" name="Picture 12" descr="A person standing in front of a television&#10;&#10;Description automatically generated">
            <a:extLst>
              <a:ext uri="{FF2B5EF4-FFF2-40B4-BE49-F238E27FC236}">
                <a16:creationId xmlns:a16="http://schemas.microsoft.com/office/drawing/2014/main" id="{FBC0587B-7F0E-44F3-AC9F-74CA875AB6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80020" y="2968892"/>
            <a:ext cx="4509167" cy="3381876"/>
          </a:xfrm>
          <a:prstGeom prst="rect">
            <a:avLst/>
          </a:prstGeom>
        </p:spPr>
      </p:pic>
      <p:pic>
        <p:nvPicPr>
          <p:cNvPr id="9" name="Picture 8">
            <a:extLst>
              <a:ext uri="{FF2B5EF4-FFF2-40B4-BE49-F238E27FC236}">
                <a16:creationId xmlns:a16="http://schemas.microsoft.com/office/drawing/2014/main" id="{6C85A12D-FC0C-4AC7-ABE4-6AC7DD3E1DD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88867" y="4341664"/>
            <a:ext cx="4117399" cy="3088049"/>
          </a:xfrm>
          <a:prstGeom prst="rect">
            <a:avLst/>
          </a:prstGeom>
        </p:spPr>
      </p:pic>
      <p:sp>
        <p:nvSpPr>
          <p:cNvPr id="14" name="TextBox 13">
            <a:extLst>
              <a:ext uri="{FF2B5EF4-FFF2-40B4-BE49-F238E27FC236}">
                <a16:creationId xmlns:a16="http://schemas.microsoft.com/office/drawing/2014/main" id="{382D7E37-55EA-4265-BA20-7F0D3248CC70}"/>
              </a:ext>
            </a:extLst>
          </p:cNvPr>
          <p:cNvSpPr txBox="1"/>
          <p:nvPr/>
        </p:nvSpPr>
        <p:spPr>
          <a:xfrm>
            <a:off x="73178" y="7060381"/>
            <a:ext cx="5815690" cy="461665"/>
          </a:xfrm>
          <a:prstGeom prst="rect">
            <a:avLst/>
          </a:prstGeom>
          <a:noFill/>
        </p:spPr>
        <p:txBody>
          <a:bodyPr wrap="square" rtlCol="0">
            <a:spAutoFit/>
          </a:bodyPr>
          <a:lstStyle/>
          <a:p>
            <a:r>
              <a:rPr lang="en-US" sz="1200" dirty="0">
                <a:hlinkClick r:id="rId9"/>
              </a:rPr>
              <a:t>https://news.usask.ca/media-release-pages/2019/the-world-is-losing-its-cool-with-the-loss-of-snowpacks-and-glaciers,-posing-threats-to-water-security.php</a:t>
            </a:r>
            <a:r>
              <a:rPr lang="en-US" sz="1200" dirty="0"/>
              <a:t>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559925" y="7038975"/>
            <a:ext cx="304800" cy="304800"/>
          </a:xfrm>
          <a:prstGeom prst="rect">
            <a:avLst/>
          </a:prstGeom>
        </p:spPr>
      </p:pic>
    </p:spTree>
    <p:extLst>
      <p:ext uri="{BB962C8B-B14F-4D97-AF65-F5344CB8AC3E}">
        <p14:creationId xmlns:p14="http://schemas.microsoft.com/office/powerpoint/2010/main" val="4118531278"/>
      </p:ext>
    </p:extLst>
  </p:cSld>
  <p:clrMapOvr>
    <a:masterClrMapping/>
  </p:clrMapOvr>
  <mc:AlternateContent xmlns:mc="http://schemas.openxmlformats.org/markup-compatibility/2006" xmlns:p14="http://schemas.microsoft.com/office/powerpoint/2010/main">
    <mc:Choice Requires="p14">
      <p:transition spd="slow" p14:dur="2000" advTm="23582"/>
    </mc:Choice>
    <mc:Fallback xmlns="">
      <p:transition spd="slow" advTm="23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F2F439692460F42ADC78E47BBBCE8B5" ma:contentTypeVersion="8" ma:contentTypeDescription="Create a new document." ma:contentTypeScope="" ma:versionID="91525aafe3186765ac76ec0a9c8170e8">
  <xsd:schema xmlns:xsd="http://www.w3.org/2001/XMLSchema" xmlns:xs="http://www.w3.org/2001/XMLSchema" xmlns:p="http://schemas.microsoft.com/office/2006/metadata/properties" xmlns:ns2="8dc8f21e-1394-4a4d-b1b5-6de374207f6f" targetNamespace="http://schemas.microsoft.com/office/2006/metadata/properties" ma:root="true" ma:fieldsID="c8f79d316f62abae8023ba30407a8988" ns2:_="">
    <xsd:import namespace="8dc8f21e-1394-4a4d-b1b5-6de374207f6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c8f21e-1394-4a4d-b1b5-6de374207f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A52C50-58DB-4E10-8EEA-50F4E3432E6E}">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0F3D042-CA3F-4352-8B5C-34C6615A4A52}">
  <ds:schemaRefs>
    <ds:schemaRef ds:uri="http://schemas.microsoft.com/sharepoint/v3/contenttype/forms"/>
  </ds:schemaRefs>
</ds:datastoreItem>
</file>

<file path=customXml/itemProps3.xml><?xml version="1.0" encoding="utf-8"?>
<ds:datastoreItem xmlns:ds="http://schemas.openxmlformats.org/officeDocument/2006/customXml" ds:itemID="{B399EE86-616D-4A76-8AC3-69138DF06F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c8f21e-1394-4a4d-b1b5-6de374207f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5498</TotalTime>
  <Words>2350</Words>
  <Application>Microsoft Office PowerPoint</Application>
  <PresentationFormat>Custom</PresentationFormat>
  <Paragraphs>185</Paragraphs>
  <Slides>21</Slides>
  <Notes>13</Notes>
  <HiddenSlides>0</HiddenSlides>
  <MMClips>21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21</vt:i4>
      </vt:variant>
    </vt:vector>
  </HeadingPairs>
  <TitlesOfParts>
    <vt:vector size="30" baseType="lpstr">
      <vt:lpstr>Arial</vt:lpstr>
      <vt:lpstr>Calibri</vt:lpstr>
      <vt:lpstr>Calibri Light</vt:lpstr>
      <vt:lpstr>StarSymbol</vt:lpstr>
      <vt:lpstr>Times New Roman</vt:lpstr>
      <vt:lpstr>Wingdings</vt:lpstr>
      <vt:lpstr>Office Theme</vt:lpstr>
      <vt:lpstr>Office Theme</vt:lpstr>
      <vt:lpstr>1_Office Theme</vt:lpstr>
      <vt:lpstr>PowerPoint Presentation</vt:lpstr>
      <vt:lpstr>INARCH Objectives</vt:lpstr>
      <vt:lpstr>INARCH Questions</vt:lpstr>
      <vt:lpstr>PowerPoint Presentation</vt:lpstr>
      <vt:lpstr>Data Requirements</vt:lpstr>
      <vt:lpstr>Data Requirements</vt:lpstr>
      <vt:lpstr>PowerPoint Presentation</vt:lpstr>
      <vt:lpstr>WMO High Mountain Summit  </vt:lpstr>
      <vt:lpstr>United Nations Climate Change Conference, COP25  </vt:lpstr>
      <vt:lpstr>Institute of Tibetan Plateau Research, Chinese Academy of Sciences</vt:lpstr>
      <vt:lpstr>Institute of Tibetan Plateau Research, Chinese Academy of Sciences</vt:lpstr>
      <vt:lpstr>Institute of Tibetan Plateau Research, Chinese Academy of Sciences</vt:lpstr>
      <vt:lpstr>ITP/CAS Published Datasets</vt:lpstr>
      <vt:lpstr>Quesnel and Nechako Watershed developments, Cariboo Mountains, Canada   </vt:lpstr>
      <vt:lpstr>University of Innsbruck: Research team Human-environment systems research / Alpine Hydroclimatology (Prof. Ulrich Strasser, Dr. Michael Warscher)    </vt:lpstr>
      <vt:lpstr>University of Innsbruck: Research team Human-environment systems research / Alpine Hydroclimatology (Prof. Ulrich Strasser, Dr. Michael Warscher)    </vt:lpstr>
      <vt:lpstr>Use of INARCH data in ESM-SnowMIP   </vt:lpstr>
      <vt:lpstr>Canadian Rockies Hydrological Observatory   </vt:lpstr>
      <vt:lpstr>Canadian Hydrological Model (CHM)</vt:lpstr>
      <vt:lpstr>Earth System Science Data Special Issue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John Pomeroy</dc:creator>
  <cp:lastModifiedBy>DeBeer, Chris</cp:lastModifiedBy>
  <cp:revision>134</cp:revision>
  <dcterms:modified xsi:type="dcterms:W3CDTF">2020-11-25T15:27:54Z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0x010100DF2F439692460F42ADC78E47BBBCE8B5</vt:lpwstr>
  </property>
</Properties>
</file>